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5" r:id="rId4"/>
    <p:sldId id="264" r:id="rId5"/>
    <p:sldId id="260" r:id="rId6"/>
    <p:sldId id="263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8" r:id="rId17"/>
    <p:sldId id="277" r:id="rId18"/>
    <p:sldId id="276" r:id="rId19"/>
    <p:sldId id="275" r:id="rId20"/>
    <p:sldId id="273" r:id="rId21"/>
    <p:sldId id="282" r:id="rId22"/>
    <p:sldId id="281" r:id="rId23"/>
    <p:sldId id="280" r:id="rId24"/>
    <p:sldId id="279" r:id="rId25"/>
    <p:sldId id="274" r:id="rId26"/>
    <p:sldId id="283" r:id="rId27"/>
    <p:sldId id="291" r:id="rId28"/>
    <p:sldId id="284" r:id="rId29"/>
    <p:sldId id="285" r:id="rId30"/>
    <p:sldId id="288" r:id="rId31"/>
    <p:sldId id="286" r:id="rId32"/>
    <p:sldId id="287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91" autoAdjust="0"/>
    <p:restoredTop sz="94660"/>
  </p:normalViewPr>
  <p:slideViewPr>
    <p:cSldViewPr>
      <p:cViewPr varScale="1">
        <p:scale>
          <a:sx n="101" d="100"/>
          <a:sy n="101" d="100"/>
        </p:scale>
        <p:origin x="-3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50</a:t>
                    </a:r>
                    <a:r>
                      <a:rPr lang="ru-RU" sz="1400" dirty="0" smtClean="0"/>
                      <a:t> мест</a:t>
                    </a:r>
                    <a:r>
                      <a:rPr lang="ru-RU" sz="1400" baseline="0" dirty="0" smtClean="0"/>
                      <a:t> капитальный ремонт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4503252237371337E-2"/>
                  <c:y val="0.18333578917122856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395</a:t>
                    </a:r>
                    <a:r>
                      <a:rPr lang="ru-RU" sz="1400" dirty="0" smtClean="0"/>
                      <a:t> мест всего за 3 года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379685103788522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127</a:t>
                    </a:r>
                    <a:r>
                      <a:rPr lang="ru-RU" sz="1400" dirty="0" smtClean="0"/>
                      <a:t> доукомплектование групп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3"/>
              <c:delete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395</c:v>
                </c:pt>
                <c:pt idx="2">
                  <c:v>127</c:v>
                </c:pt>
                <c:pt idx="3">
                  <c:v>600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808495140710392E-2"/>
          <c:y val="9.6070866141732381E-2"/>
          <c:w val="0.91271971065336654"/>
          <c:h val="0.689317175196850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Выбор ЕГЭ</c:v>
                </c:pt>
              </c:strCache>
            </c:strRef>
          </c:tx>
          <c:dLbls>
            <c:dLbl>
              <c:idx val="0"/>
              <c:layout>
                <c:manualLayout>
                  <c:x val="-3.5248795434864685E-2"/>
                  <c:y val="-6.25E-2"/>
                </c:manualLayout>
              </c:layout>
              <c:showVal val="1"/>
            </c:dLbl>
            <c:dLbl>
              <c:idx val="1"/>
              <c:layout>
                <c:manualLayout>
                  <c:x val="-1.5325563232549862E-2"/>
                  <c:y val="-5.9375000000000004E-2"/>
                </c:manualLayout>
              </c:layout>
              <c:showVal val="1"/>
            </c:dLbl>
            <c:dLbl>
              <c:idx val="2"/>
              <c:layout>
                <c:manualLayout>
                  <c:x val="-1.2260450586039889E-2"/>
                  <c:y val="-4.0624999999999988E-2"/>
                </c:manualLayout>
              </c:layout>
              <c:showVal val="1"/>
            </c:dLbl>
            <c:dLbl>
              <c:idx val="3"/>
              <c:layout>
                <c:manualLayout>
                  <c:x val="-3.3716239111609682E-2"/>
                  <c:y val="-6.8750000000000019E-2"/>
                </c:manualLayout>
              </c:layout>
              <c:showVal val="1"/>
            </c:dLbl>
            <c:dLbl>
              <c:idx val="4"/>
              <c:layout>
                <c:manualLayout>
                  <c:x val="-3.0651126465099734E-2"/>
                  <c:y val="-3.125E-2"/>
                </c:manualLayout>
              </c:layout>
              <c:showVal val="1"/>
            </c:dLbl>
            <c:dLbl>
              <c:idx val="5"/>
              <c:layout>
                <c:manualLayout>
                  <c:x val="-4.5976689697648492E-3"/>
                  <c:y val="-1.5625246062992124E-2"/>
                </c:manualLayout>
              </c:layout>
              <c:showVal val="1"/>
            </c:dLbl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</c:v>
                </c:pt>
                <c:pt idx="1">
                  <c:v>29</c:v>
                </c:pt>
                <c:pt idx="2">
                  <c:v>32</c:v>
                </c:pt>
                <c:pt idx="3">
                  <c:v>25</c:v>
                </c:pt>
                <c:pt idx="4">
                  <c:v>30</c:v>
                </c:pt>
                <c:pt idx="5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</c:v>
                </c:pt>
              </c:strCache>
            </c:strRef>
          </c:tx>
          <c:dLbls>
            <c:dLbl>
              <c:idx val="0"/>
              <c:layout>
                <c:manualLayout>
                  <c:x val="-1.8390675879059827E-2"/>
                  <c:y val="-3.437500000000001E-2"/>
                </c:manualLayout>
              </c:layout>
              <c:showVal val="1"/>
            </c:dLbl>
            <c:dLbl>
              <c:idx val="1"/>
              <c:layout>
                <c:manualLayout>
                  <c:x val="-2.2988344848824799E-2"/>
                  <c:y val="-5.6249999999999974E-2"/>
                </c:manualLayout>
              </c:layout>
              <c:showVal val="1"/>
            </c:dLbl>
            <c:dLbl>
              <c:idx val="2"/>
              <c:layout>
                <c:manualLayout>
                  <c:x val="-3.6781351758119675E-2"/>
                  <c:y val="-5.3124999999999999E-2"/>
                </c:manualLayout>
              </c:layout>
              <c:showVal val="1"/>
            </c:dLbl>
            <c:dLbl>
              <c:idx val="3"/>
              <c:layout>
                <c:manualLayout>
                  <c:x val="-3.3716239111609682E-2"/>
                  <c:y val="-5.624999999999996E-2"/>
                </c:manualLayout>
              </c:layout>
              <c:showVal val="1"/>
            </c:dLbl>
            <c:dLbl>
              <c:idx val="4"/>
              <c:layout>
                <c:manualLayout>
                  <c:x val="-3.0651126465099734E-2"/>
                  <c:y val="-6.8750000000000019E-2"/>
                </c:manualLayout>
              </c:layout>
              <c:showVal val="1"/>
            </c:dLbl>
            <c:dLbl>
              <c:idx val="5"/>
              <c:layout>
                <c:manualLayout>
                  <c:x val="-3.6781351758119564E-2"/>
                  <c:y val="-6.8750000000000019E-2"/>
                </c:manualLayout>
              </c:layout>
              <c:showVal val="1"/>
            </c:dLbl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51</c:v>
                </c:pt>
                <c:pt idx="1">
                  <c:v>43</c:v>
                </c:pt>
                <c:pt idx="2">
                  <c:v>44.9</c:v>
                </c:pt>
                <c:pt idx="3">
                  <c:v>53.7</c:v>
                </c:pt>
                <c:pt idx="4">
                  <c:v>38.800000000000004</c:v>
                </c:pt>
                <c:pt idx="5">
                  <c:v>46.5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несдавших</c:v>
                </c:pt>
              </c:strCache>
            </c:strRef>
          </c:tx>
          <c:dLbls>
            <c:dLbl>
              <c:idx val="0"/>
              <c:layout>
                <c:manualLayout>
                  <c:x val="-1.8390675879059827E-2"/>
                  <c:y val="-3.437500000000001E-2"/>
                </c:manualLayout>
              </c:layout>
              <c:showVal val="1"/>
            </c:dLbl>
            <c:dLbl>
              <c:idx val="1"/>
              <c:layout>
                <c:manualLayout>
                  <c:x val="-1.5325563232549862E-2"/>
                  <c:y val="-0.05"/>
                </c:manualLayout>
              </c:layout>
              <c:showVal val="1"/>
            </c:dLbl>
            <c:dLbl>
              <c:idx val="2"/>
              <c:layout>
                <c:manualLayout>
                  <c:x val="-1.9923232202314824E-2"/>
                  <c:y val="-4.6874999999999986E-2"/>
                </c:manualLayout>
              </c:layout>
              <c:showVal val="1"/>
            </c:dLbl>
            <c:dLbl>
              <c:idx val="3"/>
              <c:layout>
                <c:manualLayout>
                  <c:x val="-2.6053457495334768E-2"/>
                  <c:y val="-5.9375000000000004E-2"/>
                </c:manualLayout>
              </c:layout>
              <c:showVal val="1"/>
            </c:dLbl>
            <c:dLbl>
              <c:idx val="4"/>
              <c:layout>
                <c:manualLayout>
                  <c:x val="-3.0651126465099734E-2"/>
                  <c:y val="-5.0000000000000086E-2"/>
                </c:manualLayout>
              </c:layout>
              <c:showVal val="1"/>
            </c:dLbl>
            <c:dLbl>
              <c:idx val="5"/>
              <c:layout>
                <c:manualLayout>
                  <c:x val="-1.9923232202314709E-2"/>
                  <c:y val="-5.3124999999999999E-2"/>
                </c:manualLayout>
              </c:layout>
              <c:showVal val="1"/>
            </c:dLbl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</c:v>
                </c:pt>
                <c:pt idx="1">
                  <c:v>10</c:v>
                </c:pt>
                <c:pt idx="2">
                  <c:v>7</c:v>
                </c:pt>
                <c:pt idx="3">
                  <c:v>9</c:v>
                </c:pt>
                <c:pt idx="4">
                  <c:v>13</c:v>
                </c:pt>
                <c:pt idx="5">
                  <c:v>2</c:v>
                </c:pt>
              </c:numCache>
            </c:numRef>
          </c:val>
        </c:ser>
        <c:marker val="1"/>
        <c:axId val="66394368"/>
        <c:axId val="66433024"/>
      </c:lineChart>
      <c:catAx>
        <c:axId val="66394368"/>
        <c:scaling>
          <c:orientation val="minMax"/>
        </c:scaling>
        <c:axPos val="b"/>
        <c:numFmt formatCode="General" sourceLinked="1"/>
        <c:tickLblPos val="nextTo"/>
        <c:crossAx val="66433024"/>
        <c:crosses val="autoZero"/>
        <c:auto val="1"/>
        <c:lblAlgn val="ctr"/>
        <c:lblOffset val="100"/>
      </c:catAx>
      <c:valAx>
        <c:axId val="66433024"/>
        <c:scaling>
          <c:orientation val="minMax"/>
        </c:scaling>
        <c:axPos val="l"/>
        <c:majorGridlines/>
        <c:numFmt formatCode="General" sourceLinked="1"/>
        <c:tickLblPos val="nextTo"/>
        <c:crossAx val="6639436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среднего</c:v>
                </c:pt>
              </c:strCache>
            </c:strRef>
          </c:tx>
          <c:dLbls>
            <c:dLbl>
              <c:idx val="0"/>
              <c:layout>
                <c:manualLayout>
                  <c:x val="-2.083333333333335E-2"/>
                  <c:y val="-1.5625E-2"/>
                </c:manualLayout>
              </c:layout>
              <c:showVal val="1"/>
            </c:dLbl>
            <c:dLbl>
              <c:idx val="1"/>
              <c:layout>
                <c:manualLayout>
                  <c:x val="-2.083333333333335E-3"/>
                  <c:y val="-2.812499999999999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Красноярский край</c:v>
                </c:pt>
                <c:pt idx="1">
                  <c:v>Рыбинский район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28.63000000000001</c:v>
                </c:pt>
                <c:pt idx="1">
                  <c:v>37.94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Базовый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2.812499999999999E-2"/>
                </c:manualLayout>
              </c:layout>
              <c:showVal val="1"/>
            </c:dLbl>
            <c:dLbl>
              <c:idx val="1"/>
              <c:layout>
                <c:manualLayout>
                  <c:x val="6.2500000000000801E-3"/>
                  <c:y val="-5.3124999999999999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Красноярский край</c:v>
                </c:pt>
                <c:pt idx="1">
                  <c:v>Рыбинский район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42.63</c:v>
                </c:pt>
                <c:pt idx="1">
                  <c:v>40.410000000000004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Повышенный</c:v>
                </c:pt>
              </c:strCache>
            </c:strRef>
          </c:tx>
          <c:dLbls>
            <c:dLbl>
              <c:idx val="0"/>
              <c:layout>
                <c:manualLayout>
                  <c:x val="4.3749999999999997E-2"/>
                  <c:y val="-1.5625E-2"/>
                </c:manualLayout>
              </c:layout>
              <c:showVal val="1"/>
            </c:dLbl>
            <c:dLbl>
              <c:idx val="1"/>
              <c:layout>
                <c:manualLayout>
                  <c:x val="3.9583333333333331E-2"/>
                  <c:y val="-2.812499999999999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Красноярский край</c:v>
                </c:pt>
                <c:pt idx="1">
                  <c:v>Рыбинский район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28.74</c:v>
                </c:pt>
                <c:pt idx="1">
                  <c:v>21.650000000000009</c:v>
                </c:pt>
              </c:numCache>
            </c:numRef>
          </c:val>
        </c:ser>
        <c:shape val="box"/>
        <c:axId val="66743680"/>
        <c:axId val="66757760"/>
        <c:axId val="0"/>
      </c:bar3DChart>
      <c:catAx>
        <c:axId val="66743680"/>
        <c:scaling>
          <c:orientation val="minMax"/>
        </c:scaling>
        <c:axPos val="b"/>
        <c:tickLblPos val="nextTo"/>
        <c:crossAx val="66757760"/>
        <c:crosses val="autoZero"/>
        <c:auto val="1"/>
        <c:lblAlgn val="ctr"/>
        <c:lblOffset val="100"/>
      </c:catAx>
      <c:valAx>
        <c:axId val="66757760"/>
        <c:scaling>
          <c:orientation val="minMax"/>
        </c:scaling>
        <c:axPos val="l"/>
        <c:majorGridlines/>
        <c:numFmt formatCode="General" sourceLinked="1"/>
        <c:tickLblPos val="nextTo"/>
        <c:crossAx val="6674368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2011-2012г.</c:v>
                </c:pt>
                <c:pt idx="1">
                  <c:v>2012-2013г.</c:v>
                </c:pt>
                <c:pt idx="2">
                  <c:v>2013-2014г.</c:v>
                </c:pt>
                <c:pt idx="3">
                  <c:v>2014-2015г.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11</c:v>
                </c:pt>
                <c:pt idx="1">
                  <c:v>12</c:v>
                </c:pt>
                <c:pt idx="2">
                  <c:v>14</c:v>
                </c:pt>
                <c:pt idx="3">
                  <c:v>30</c:v>
                </c:pt>
              </c:numCache>
            </c:numRef>
          </c:val>
        </c:ser>
        <c:dLbls>
          <c:showVal val="1"/>
        </c:dLbls>
        <c:gapWidth val="75"/>
        <c:shape val="box"/>
        <c:axId val="67273472"/>
        <c:axId val="67275008"/>
        <c:axId val="0"/>
      </c:bar3DChart>
      <c:catAx>
        <c:axId val="672734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67275008"/>
        <c:crosses val="autoZero"/>
        <c:auto val="1"/>
        <c:lblAlgn val="ctr"/>
        <c:lblOffset val="100"/>
      </c:catAx>
      <c:valAx>
        <c:axId val="67275008"/>
        <c:scaling>
          <c:orientation val="minMax"/>
        </c:scaling>
        <c:axPos val="l"/>
        <c:numFmt formatCode="0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72734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4D5F-8AFD-4161-B1A6-2EB6C2198077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DA01-C890-49C0-B010-D3DC6CA9E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4D5F-8AFD-4161-B1A6-2EB6C2198077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DA01-C890-49C0-B010-D3DC6CA9E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4D5F-8AFD-4161-B1A6-2EB6C2198077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DA01-C890-49C0-B010-D3DC6CA9E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4D5F-8AFD-4161-B1A6-2EB6C2198077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DA01-C890-49C0-B010-D3DC6CA9E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4D5F-8AFD-4161-B1A6-2EB6C2198077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DA01-C890-49C0-B010-D3DC6CA9E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4D5F-8AFD-4161-B1A6-2EB6C2198077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DA01-C890-49C0-B010-D3DC6CA9E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4D5F-8AFD-4161-B1A6-2EB6C2198077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DA01-C890-49C0-B010-D3DC6CA9E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4D5F-8AFD-4161-B1A6-2EB6C2198077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DA01-C890-49C0-B010-D3DC6CA9E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4D5F-8AFD-4161-B1A6-2EB6C2198077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DA01-C890-49C0-B010-D3DC6CA9E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4D5F-8AFD-4161-B1A6-2EB6C2198077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DA01-C890-49C0-B010-D3DC6CA9E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4D5F-8AFD-4161-B1A6-2EB6C2198077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DA01-C890-49C0-B010-D3DC6CA9E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84D5F-8AFD-4161-B1A6-2EB6C2198077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4DA01-C890-49C0-B010-D3DC6CA9E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287612" y="2316021"/>
            <a:ext cx="1802332" cy="1587448"/>
          </a:xfrm>
          <a:prstGeom prst="roundRect">
            <a:avLst>
              <a:gd name="adj" fmla="val 10000"/>
            </a:avLst>
          </a:prstGeom>
          <a:solidFill>
            <a:srgbClr val="7C85B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Скругленный прямоугольник 9"/>
          <p:cNvSpPr/>
          <p:nvPr/>
        </p:nvSpPr>
        <p:spPr>
          <a:xfrm>
            <a:off x="3311240" y="2316021"/>
            <a:ext cx="1802332" cy="1587448"/>
          </a:xfrm>
          <a:prstGeom prst="roundRect">
            <a:avLst>
              <a:gd name="adj" fmla="val 10000"/>
            </a:avLst>
          </a:prstGeom>
          <a:solidFill>
            <a:srgbClr val="7C85B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Скругленный прямоугольник 6"/>
          <p:cNvSpPr/>
          <p:nvPr/>
        </p:nvSpPr>
        <p:spPr>
          <a:xfrm>
            <a:off x="428596" y="2357430"/>
            <a:ext cx="1802332" cy="1587448"/>
          </a:xfrm>
          <a:prstGeom prst="roundRect">
            <a:avLst>
              <a:gd name="adj" fmla="val 10000"/>
            </a:avLst>
          </a:prstGeom>
          <a:solidFill>
            <a:srgbClr val="7C85B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6569427" y="3378205"/>
            <a:ext cx="2442809" cy="2971386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t"/>
          <a:lstStyle/>
          <a:p>
            <a:pPr marL="88900">
              <a:spcAft>
                <a:spcPts val="0"/>
              </a:spcAft>
            </a:pPr>
            <a:endParaRPr lang="ru-RU" sz="300" b="1" dirty="0" smtClean="0"/>
          </a:p>
          <a:p>
            <a:pPr marL="88900">
              <a:spcBef>
                <a:spcPts val="600"/>
              </a:spcBef>
              <a:spcAft>
                <a:spcPts val="0"/>
              </a:spcAft>
            </a:pPr>
            <a:r>
              <a:rPr lang="ru-RU" b="1" dirty="0" smtClean="0"/>
              <a:t>НАПРАВЛЕНИЕ 3</a:t>
            </a:r>
          </a:p>
          <a:p>
            <a:pPr marL="88900" algn="ctr">
              <a:spcBef>
                <a:spcPts val="3000"/>
              </a:spcBef>
              <a:spcAft>
                <a:spcPts val="1200"/>
              </a:spcAft>
            </a:pPr>
            <a:r>
              <a:rPr lang="ru-RU" sz="2000" dirty="0" smtClean="0"/>
              <a:t>Современные образовательные практики </a:t>
            </a:r>
            <a:br>
              <a:rPr lang="ru-RU" sz="2000" dirty="0" smtClean="0"/>
            </a:br>
            <a:r>
              <a:rPr lang="ru-RU" sz="2000" dirty="0" smtClean="0"/>
              <a:t>для территориального развития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1638" y="3390855"/>
            <a:ext cx="2442809" cy="2971386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rIns="0" anchor="t"/>
          <a:lstStyle/>
          <a:p>
            <a:pPr marL="88900" algn="ctr">
              <a:spcBef>
                <a:spcPts val="0"/>
              </a:spcBef>
              <a:spcAft>
                <a:spcPts val="0"/>
              </a:spcAft>
            </a:pPr>
            <a:endParaRPr lang="ru-RU" sz="100" b="1" dirty="0" smtClean="0"/>
          </a:p>
          <a:p>
            <a:pPr marL="88900" algn="ctr">
              <a:spcBef>
                <a:spcPts val="600"/>
              </a:spcBef>
              <a:spcAft>
                <a:spcPts val="0"/>
              </a:spcAft>
            </a:pPr>
            <a:r>
              <a:rPr lang="ru-RU" b="1" dirty="0" smtClean="0"/>
              <a:t>НАПРАВЛЕНИЕ 1</a:t>
            </a:r>
          </a:p>
          <a:p>
            <a:pPr marL="88900" algn="ctr">
              <a:spcBef>
                <a:spcPts val="3000"/>
              </a:spcBef>
              <a:spcAft>
                <a:spcPts val="0"/>
              </a:spcAft>
            </a:pPr>
            <a:r>
              <a:rPr lang="ru-RU" sz="2000" dirty="0" smtClean="0"/>
              <a:t>Качество </a:t>
            </a:r>
            <a:br>
              <a:rPr lang="ru-RU" sz="2000" dirty="0" smtClean="0"/>
            </a:br>
            <a:r>
              <a:rPr lang="ru-RU" sz="2000" dirty="0" smtClean="0"/>
              <a:t>и доступность современного </a:t>
            </a:r>
            <a:br>
              <a:rPr lang="ru-RU" sz="2000" dirty="0" smtClean="0"/>
            </a:br>
            <a:r>
              <a:rPr lang="ru-RU" sz="2000" dirty="0" smtClean="0"/>
              <a:t>общего образования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64069" y="3378205"/>
            <a:ext cx="2442809" cy="2971386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t"/>
          <a:lstStyle/>
          <a:p>
            <a:pPr marL="88900">
              <a:spcBef>
                <a:spcPts val="0"/>
              </a:spcBef>
              <a:spcAft>
                <a:spcPts val="0"/>
              </a:spcAft>
            </a:pPr>
            <a:endParaRPr lang="ru-RU" sz="100" b="1" dirty="0" smtClean="0"/>
          </a:p>
          <a:p>
            <a:pPr marL="88900">
              <a:spcBef>
                <a:spcPts val="600"/>
              </a:spcBef>
              <a:spcAft>
                <a:spcPts val="0"/>
              </a:spcAft>
            </a:pPr>
            <a:r>
              <a:rPr lang="ru-RU" b="1" dirty="0" smtClean="0"/>
              <a:t>НАПРАВЛЕНИЕ 2</a:t>
            </a:r>
          </a:p>
          <a:p>
            <a:pPr marL="88900" algn="ctr">
              <a:spcBef>
                <a:spcPts val="3000"/>
              </a:spcBef>
              <a:spcAft>
                <a:spcPts val="1200"/>
              </a:spcAft>
            </a:pPr>
            <a:r>
              <a:rPr lang="ru-RU" sz="2000" dirty="0" smtClean="0"/>
              <a:t>Кадровый потенциал </a:t>
            </a:r>
            <a:br>
              <a:rPr lang="ru-RU" sz="2000" dirty="0" smtClean="0"/>
            </a:br>
            <a:r>
              <a:rPr lang="ru-RU" sz="2000" dirty="0" smtClean="0"/>
              <a:t>и инфраструктура развития образования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1538" y="1214422"/>
            <a:ext cx="6644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Направления образовательной политики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65126" y="1670680"/>
            <a:ext cx="85899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ИЗМЕНЕНИЯ  ОБРАЗОВАТЕЛЬНОГО ПРОЦЕССА  </a:t>
            </a:r>
            <a:br>
              <a:rPr lang="ru-RU" b="1" dirty="0" smtClean="0">
                <a:solidFill>
                  <a:srgbClr val="C00000"/>
                </a:solidFill>
                <a:latin typeface="+mn-lt"/>
              </a:rPr>
            </a:br>
            <a:r>
              <a:rPr lang="ru-RU" b="1" dirty="0" smtClean="0">
                <a:solidFill>
                  <a:srgbClr val="C00000"/>
                </a:solidFill>
                <a:latin typeface="+mn-lt"/>
              </a:rPr>
              <a:t>НА ОСНОВЕ УЧЕТА ОЦЕНКИ КАЧЕСТВА ОБРАЗОВАНИЯ  НА РЕГИОНАЛЬНОМ, </a:t>
            </a:r>
            <a:br>
              <a:rPr lang="ru-RU" b="1" dirty="0" smtClean="0">
                <a:solidFill>
                  <a:srgbClr val="C00000"/>
                </a:solidFill>
                <a:latin typeface="+mn-lt"/>
              </a:rPr>
            </a:br>
            <a:r>
              <a:rPr lang="ru-RU" b="1" dirty="0" smtClean="0">
                <a:solidFill>
                  <a:srgbClr val="C00000"/>
                </a:solidFill>
                <a:latin typeface="+mn-lt"/>
              </a:rPr>
              <a:t>МУНИЦИПАЛЬНОМ, ШКОЛЬНОМ УРОВНЯХ В СООТВЕТСТВИИ С ФГОС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-26634" y="1140078"/>
            <a:ext cx="9252000" cy="4135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074738" defTabSz="1074738"/>
            <a:r>
              <a:rPr lang="ru-RU" sz="2000" b="1" dirty="0" smtClean="0">
                <a:solidFill>
                  <a:schemeClr val="bg1"/>
                </a:solidFill>
              </a:rPr>
              <a:t>                               Начальное образование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65099" y="2832997"/>
            <a:ext cx="2540001" cy="3275703"/>
            <a:chOff x="165099" y="2832997"/>
            <a:chExt cx="2540001" cy="327570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08840" y="3191947"/>
              <a:ext cx="2396260" cy="291675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000" dirty="0" smtClean="0">
                  <a:solidFill>
                    <a:schemeClr val="tx1"/>
                  </a:solidFill>
                </a:rPr>
                <a:t>второй волны </a:t>
              </a:r>
              <a:br>
                <a:rPr lang="ru-RU" sz="2000" dirty="0" smtClean="0">
                  <a:solidFill>
                    <a:schemeClr val="tx1"/>
                  </a:solidFill>
                </a:rPr>
              </a:br>
              <a:r>
                <a:rPr lang="ru-RU" sz="2000" dirty="0" smtClean="0">
                  <a:solidFill>
                    <a:schemeClr val="tx1"/>
                  </a:solidFill>
                </a:rPr>
                <a:t>ФГОС </a:t>
              </a:r>
              <a:br>
                <a:rPr lang="ru-RU" sz="2000" dirty="0" smtClean="0">
                  <a:solidFill>
                    <a:schemeClr val="tx1"/>
                  </a:solidFill>
                </a:rPr>
              </a:br>
              <a:r>
                <a:rPr lang="ru-RU" sz="2000" dirty="0" smtClean="0">
                  <a:solidFill>
                    <a:schemeClr val="tx1"/>
                  </a:solidFill>
                </a:rPr>
                <a:t>и внедрение инструментов оценки качества образования</a:t>
              </a:r>
            </a:p>
          </p:txBody>
        </p:sp>
        <p:sp>
          <p:nvSpPr>
            <p:cNvPr id="12" name="Стрелка вправо 11"/>
            <p:cNvSpPr/>
            <p:nvPr/>
          </p:nvSpPr>
          <p:spPr>
            <a:xfrm rot="5400000">
              <a:off x="127196" y="2908722"/>
              <a:ext cx="679544" cy="603737"/>
            </a:xfrm>
            <a:prstGeom prst="rightArrow">
              <a:avLst>
                <a:gd name="adj1" fmla="val 62755"/>
                <a:gd name="adj2" fmla="val 60022"/>
              </a:avLst>
            </a:prstGeom>
            <a:solidFill>
              <a:schemeClr val="accent2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marL="115888" indent="69850" algn="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04339" y="2832997"/>
              <a:ext cx="198806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7C85BB"/>
                  </a:solidFill>
                  <a:latin typeface="Calibri"/>
                </a:rPr>
                <a:t>РЕАЛИЗАЦИЯ</a:t>
              </a:r>
              <a:endParaRPr lang="ru-RU" dirty="0">
                <a:solidFill>
                  <a:srgbClr val="7C85BB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290093" y="2832997"/>
            <a:ext cx="2639229" cy="3275703"/>
            <a:chOff x="2797174" y="2832998"/>
            <a:chExt cx="2639229" cy="327570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940915" y="3191948"/>
              <a:ext cx="2495488" cy="291675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000" dirty="0" smtClean="0">
                  <a:solidFill>
                    <a:schemeClr val="tx1"/>
                  </a:solidFill>
                </a:rPr>
                <a:t>разрывов между образовательными результатами школ с учетом социальных, культурных, экономических условий</a:t>
              </a:r>
            </a:p>
          </p:txBody>
        </p:sp>
        <p:sp>
          <p:nvSpPr>
            <p:cNvPr id="17" name="Стрелка вправо 16"/>
            <p:cNvSpPr/>
            <p:nvPr/>
          </p:nvSpPr>
          <p:spPr>
            <a:xfrm rot="5400000">
              <a:off x="2759271" y="2908723"/>
              <a:ext cx="679544" cy="603737"/>
            </a:xfrm>
            <a:prstGeom prst="rightArrow">
              <a:avLst>
                <a:gd name="adj1" fmla="val 62755"/>
                <a:gd name="adj2" fmla="val 60022"/>
              </a:avLst>
            </a:prstGeom>
            <a:solidFill>
              <a:schemeClr val="accent2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marL="115888" indent="69850" algn="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336414" y="2832998"/>
              <a:ext cx="198806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7C85BB"/>
                  </a:solidFill>
                  <a:latin typeface="Calibri"/>
                </a:rPr>
                <a:t>СОКРАЩЕНИЕ</a:t>
              </a:r>
              <a:endParaRPr lang="ru-RU" dirty="0">
                <a:solidFill>
                  <a:srgbClr val="7C85BB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415087" y="2832997"/>
            <a:ext cx="2540001" cy="3275703"/>
            <a:chOff x="5429249" y="2832999"/>
            <a:chExt cx="2540001" cy="3275703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572990" y="3191949"/>
              <a:ext cx="2396260" cy="291675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000" dirty="0" smtClean="0">
                  <a:solidFill>
                    <a:schemeClr val="tx1"/>
                  </a:solidFill>
                </a:rPr>
                <a:t>детей </a:t>
              </a:r>
              <a:br>
                <a:rPr lang="ru-RU" sz="2000" dirty="0" smtClean="0">
                  <a:solidFill>
                    <a:schemeClr val="tx1"/>
                  </a:solidFill>
                </a:rPr>
              </a:br>
              <a:r>
                <a:rPr lang="ru-RU" sz="2000" dirty="0" smtClean="0">
                  <a:solidFill>
                    <a:schemeClr val="tx1"/>
                  </a:solidFill>
                </a:rPr>
                <a:t>с особыми образовательными потребностями</a:t>
              </a:r>
            </a:p>
          </p:txBody>
        </p:sp>
        <p:sp>
          <p:nvSpPr>
            <p:cNvPr id="21" name="Стрелка вправо 20"/>
            <p:cNvSpPr/>
            <p:nvPr/>
          </p:nvSpPr>
          <p:spPr>
            <a:xfrm rot="5400000">
              <a:off x="5391346" y="2908724"/>
              <a:ext cx="679544" cy="603737"/>
            </a:xfrm>
            <a:prstGeom prst="rightArrow">
              <a:avLst>
                <a:gd name="adj1" fmla="val 62755"/>
                <a:gd name="adj2" fmla="val 60022"/>
              </a:avLst>
            </a:prstGeom>
            <a:solidFill>
              <a:schemeClr val="accent2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marL="115888" indent="69850" algn="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968489" y="2832999"/>
              <a:ext cx="198806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7C85BB"/>
                  </a:solidFill>
                  <a:latin typeface="Calibri"/>
                </a:rPr>
                <a:t>ОБРАЗОВАНИЕ</a:t>
              </a:r>
              <a:endParaRPr lang="ru-RU" dirty="0">
                <a:solidFill>
                  <a:srgbClr val="7C85BB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604" y="1142984"/>
            <a:ext cx="552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Результативность внедрения ФГОС НОО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1785926"/>
            <a:ext cx="6858048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Доля школ, имеющих систему оценки качества образования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00892" y="1571612"/>
            <a:ext cx="100013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50%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2500306"/>
            <a:ext cx="6858048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Доля школ, использующих виды оценивания в соответствии</a:t>
            </a:r>
          </a:p>
          <a:p>
            <a:pPr algn="ctr"/>
            <a:r>
              <a:rPr lang="ru-RU" sz="2000" dirty="0" smtClean="0"/>
              <a:t>с ФГОС НОО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00892" y="2285992"/>
            <a:ext cx="100013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35,7%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3214686"/>
            <a:ext cx="6858048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Доля ОУ, использующих альтернативные виды оценивания</a:t>
            </a:r>
          </a:p>
          <a:p>
            <a:pPr algn="ctr"/>
            <a:r>
              <a:rPr lang="ru-RU" sz="2000" dirty="0" smtClean="0"/>
              <a:t>(</a:t>
            </a:r>
            <a:r>
              <a:rPr lang="ru-RU" sz="2000" dirty="0" err="1" smtClean="0"/>
              <a:t>портфолио</a:t>
            </a:r>
            <a:r>
              <a:rPr lang="ru-RU" sz="2000" dirty="0" smtClean="0"/>
              <a:t>, проектные и творческие работы)</a:t>
            </a:r>
            <a:endParaRPr lang="ru-RU" sz="2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00892" y="3000372"/>
            <a:ext cx="100013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21,4%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282" y="3929066"/>
            <a:ext cx="6858048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Доля школ, учитывающих результаты ИКР</a:t>
            </a:r>
            <a:endParaRPr lang="ru-RU" sz="2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00892" y="3714752"/>
            <a:ext cx="100013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71,4%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282" y="4643446"/>
            <a:ext cx="6858048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Доля ОУ, уделяющих внимание компетенции учителей</a:t>
            </a:r>
            <a:endParaRPr lang="ru-RU" sz="20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00892" y="4429132"/>
            <a:ext cx="100013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35,7%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4282" y="5357826"/>
            <a:ext cx="6858048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Доля ОУ, в которых </a:t>
            </a:r>
            <a:r>
              <a:rPr lang="ru-RU" sz="2000" dirty="0" err="1" smtClean="0"/>
              <a:t>внеучебная</a:t>
            </a:r>
            <a:r>
              <a:rPr lang="ru-RU" sz="2000" dirty="0" smtClean="0"/>
              <a:t> деятельность является частью образовательного процесса</a:t>
            </a:r>
            <a:endParaRPr lang="ru-RU" sz="20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282" y="6143644"/>
            <a:ext cx="6858048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Доля ОУ, указавших программу дополнительного образования</a:t>
            </a:r>
            <a:endParaRPr lang="ru-RU" sz="20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00892" y="5143512"/>
            <a:ext cx="100013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21,4%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000892" y="5929330"/>
            <a:ext cx="100013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14,3%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0232" y="1571612"/>
            <a:ext cx="5179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Разрывы образовательной практики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1000108"/>
            <a:ext cx="3843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Результаты ИКР за 2015 год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0" y="2357430"/>
          <a:ext cx="8644000" cy="417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1214446"/>
                <a:gridCol w="1500198"/>
                <a:gridCol w="1500198"/>
                <a:gridCol w="1214448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ОУ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600" dirty="0" smtClean="0"/>
                        <a:t>Доля детей, продемонстрировавших результаты выше районного уровня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Групповой проект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bg1"/>
                          </a:solidFill>
                        </a:rPr>
                        <a:t>Общеучебные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умения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Русский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язык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Математика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МБОУ «</a:t>
                      </a:r>
                      <a:r>
                        <a:rPr lang="ru-RU" sz="1600" dirty="0" err="1" smtClean="0"/>
                        <a:t>Большеключинская</a:t>
                      </a:r>
                      <a:r>
                        <a:rPr lang="ru-RU" sz="1600" baseline="0" dirty="0" smtClean="0"/>
                        <a:t> ООШ №4»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33,3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МБОУ «Александровская СОШ №10»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ln>
                        </a:rPr>
                        <a:t>18</a:t>
                      </a:r>
                      <a:endParaRPr lang="ru-RU" b="1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МБОУ «</a:t>
                      </a:r>
                      <a:r>
                        <a:rPr lang="ru-RU" sz="1600" dirty="0" err="1" smtClean="0"/>
                        <a:t>Иршинская</a:t>
                      </a:r>
                      <a:r>
                        <a:rPr lang="ru-RU" sz="1600" dirty="0" smtClean="0"/>
                        <a:t> НОШ»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ln>
                        </a:rPr>
                        <a:t>22</a:t>
                      </a:r>
                      <a:endParaRPr lang="ru-RU" b="1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МБОУ «Бородинская СОШ №3»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ln>
                        </a:rPr>
                        <a:t>15</a:t>
                      </a:r>
                      <a:endParaRPr lang="ru-RU" b="1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МБОУ «</a:t>
                      </a:r>
                      <a:r>
                        <a:rPr lang="ru-RU" sz="1600" dirty="0" err="1" smtClean="0"/>
                        <a:t>Рыбинская</a:t>
                      </a:r>
                      <a:r>
                        <a:rPr lang="ru-RU" sz="1600" dirty="0" smtClean="0"/>
                        <a:t> СОШ №7»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ln>
                        </a:rPr>
                        <a:t>40</a:t>
                      </a:r>
                      <a:endParaRPr lang="ru-RU" b="1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МБОУ «Успенская СОШ №6»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МБОУ «</a:t>
                      </a:r>
                      <a:r>
                        <a:rPr lang="ru-RU" sz="1600" dirty="0" err="1" smtClean="0"/>
                        <a:t>Переясловская</a:t>
                      </a:r>
                      <a:r>
                        <a:rPr lang="ru-RU" sz="1600" dirty="0" smtClean="0"/>
                        <a:t> ООШ №9»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 bwMode="auto">
          <a:xfrm>
            <a:off x="0" y="1214422"/>
            <a:ext cx="9252000" cy="4135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074738" defTabSz="1074738"/>
            <a:r>
              <a:rPr lang="ru-RU" sz="2000" b="1" dirty="0" smtClean="0">
                <a:solidFill>
                  <a:schemeClr val="bg1"/>
                </a:solidFill>
              </a:rPr>
              <a:t>                               Основное общее образование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grpSp>
        <p:nvGrpSpPr>
          <p:cNvPr id="8" name="Группа 20"/>
          <p:cNvGrpSpPr/>
          <p:nvPr/>
        </p:nvGrpSpPr>
        <p:grpSpPr>
          <a:xfrm>
            <a:off x="142844" y="2857496"/>
            <a:ext cx="5606598" cy="3692727"/>
            <a:chOff x="224092" y="1247890"/>
            <a:chExt cx="5606598" cy="3692727"/>
          </a:xfrm>
        </p:grpSpPr>
        <p:pic>
          <p:nvPicPr>
            <p:cNvPr id="10" name="Рисунок 9" descr="open-door-ef-tsu-img.jpg"/>
            <p:cNvPicPr>
              <a:picLocks noChangeAspect="1"/>
            </p:cNvPicPr>
            <p:nvPr/>
          </p:nvPicPr>
          <p:blipFill>
            <a:blip r:embed="rId4" cstate="print"/>
            <a:srcRect l="9290" t="13587" r="37746" b="1235"/>
            <a:stretch>
              <a:fillRect/>
            </a:stretch>
          </p:blipFill>
          <p:spPr>
            <a:xfrm>
              <a:off x="224092" y="1247890"/>
              <a:ext cx="1513443" cy="2482622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1758724" y="1765841"/>
              <a:ext cx="407196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ru-RU" sz="2400" b="1" dirty="0" smtClean="0">
                  <a:solidFill>
                    <a:schemeClr val="accent2"/>
                  </a:solidFill>
                  <a:latin typeface="+mn-lt"/>
                </a:rPr>
                <a:t>ДЕНЬ ОТКРЫТЫХ ДВЕРЕЙ </a:t>
              </a:r>
              <a:r>
                <a:rPr lang="ru-RU" altLang="ru-RU" sz="2400" dirty="0" smtClean="0">
                  <a:latin typeface="+mn-lt"/>
                </a:rPr>
                <a:t/>
              </a:r>
              <a:br>
                <a:rPr lang="ru-RU" altLang="ru-RU" sz="2400" dirty="0" smtClean="0">
                  <a:latin typeface="+mn-lt"/>
                </a:rPr>
              </a:br>
              <a:r>
                <a:rPr lang="ru-RU" altLang="ru-RU" sz="2400" dirty="0" smtClean="0">
                  <a:latin typeface="+mn-lt"/>
                </a:rPr>
                <a:t>МБОУ СОШ №1 г. Заозерного</a:t>
              </a:r>
            </a:p>
            <a:p>
              <a:r>
                <a:rPr lang="ru-RU" sz="2400" dirty="0" smtClean="0"/>
                <a:t>МБОУ Саянская СОШ №32</a:t>
              </a:r>
              <a:endParaRPr lang="ru-RU" sz="2400" dirty="0" smtClean="0">
                <a:latin typeface="+mn-lt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848129" y="1247890"/>
              <a:ext cx="21581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800" b="1" dirty="0" smtClean="0">
                  <a:solidFill>
                    <a:srgbClr val="7C85BB"/>
                  </a:solidFill>
                  <a:latin typeface="Calibri"/>
                </a:rPr>
                <a:t>14.03.2015</a:t>
              </a:r>
              <a:endParaRPr lang="ru-RU" sz="2800" b="1" dirty="0">
                <a:solidFill>
                  <a:srgbClr val="7C85BB"/>
                </a:solidFill>
                <a:latin typeface="Calibri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724290" y="3617178"/>
              <a:ext cx="366637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2000" dirty="0" smtClean="0">
                  <a:solidFill>
                    <a:schemeClr val="accent2"/>
                  </a:solidFill>
                  <a:latin typeface="+mn-lt"/>
                </a:rPr>
                <a:t>Тиражирование опыта определения образовательного результата в соответствии с требованиями ФГОС ООО</a:t>
              </a:r>
              <a:endParaRPr lang="ru-RU" sz="2000" dirty="0" smtClean="0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16" name="Выноска со стрелкой вниз 15"/>
          <p:cNvSpPr/>
          <p:nvPr/>
        </p:nvSpPr>
        <p:spPr>
          <a:xfrm>
            <a:off x="285720" y="1857364"/>
            <a:ext cx="7046861" cy="1002890"/>
          </a:xfrm>
          <a:prstGeom prst="downArrowCallout">
            <a:avLst>
              <a:gd name="adj1" fmla="val 40124"/>
              <a:gd name="adj2" fmla="val 35355"/>
              <a:gd name="adj3" fmla="val 25000"/>
              <a:gd name="adj4" fmla="val 53973"/>
            </a:avLst>
          </a:prstGeom>
          <a:solidFill>
            <a:schemeClr val="accent2"/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400" b="1" dirty="0" smtClean="0"/>
              <a:t>ОБРАЗОВАТЕЛЬНЫЕ РЕЗУЛЬТАТЫ ШКОЛЬНИКОВ</a:t>
            </a:r>
            <a:endParaRPr lang="ru-RU" b="1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3071802" y="4572008"/>
            <a:ext cx="642942" cy="7143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00034" y="1928802"/>
            <a:ext cx="7858180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ОТСУТСТВИЕ</a:t>
            </a:r>
            <a:r>
              <a:rPr lang="ru-RU" sz="2000" dirty="0" smtClean="0"/>
              <a:t> единства в понимании «новых результатов»; опыта работы с результатами оценочных процедур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00298" y="1214422"/>
            <a:ext cx="3748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Дефициты введения ФГОС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3000372"/>
            <a:ext cx="7858180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НЕГОТОВНОСТЬ</a:t>
            </a:r>
            <a:r>
              <a:rPr lang="ru-RU" sz="2000" dirty="0" smtClean="0"/>
              <a:t> педагогов и управленцев к достижению</a:t>
            </a:r>
          </a:p>
          <a:p>
            <a:pPr algn="ctr"/>
            <a:r>
              <a:rPr lang="ru-RU" sz="2000" dirty="0" smtClean="0"/>
              <a:t>новых образовательных результатов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34" y="4071942"/>
            <a:ext cx="7858180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НЕУМЕНИЕ</a:t>
            </a:r>
            <a:r>
              <a:rPr lang="ru-RU" sz="2000" dirty="0" smtClean="0"/>
              <a:t>  «управлять достижением результатов»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34" y="5143512"/>
            <a:ext cx="7858180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НЕПОЛНОЕ ИСПОЛЬЗОВАНИЕ </a:t>
            </a:r>
            <a:r>
              <a:rPr lang="ru-RU" sz="2000" dirty="0" smtClean="0"/>
              <a:t>имеющихся ресурсов системы образования для достижения новых результатов</a:t>
            </a:r>
            <a:r>
              <a:rPr lang="ru-RU" sz="2000" b="1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00034" y="1571612"/>
            <a:ext cx="2726854" cy="480660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55840" y="1790096"/>
            <a:ext cx="1879853" cy="1874881"/>
          </a:xfrm>
          <a:prstGeom prst="ellipse">
            <a:avLst/>
          </a:prstGeom>
          <a:blipFill dpi="0" rotWithShape="1">
            <a:blip r:embed="rId4"/>
            <a:srcRect/>
            <a:tile tx="-69850" ty="292100" sx="60000" sy="60000" flip="none" algn="ctr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3857628"/>
            <a:ext cx="2558669" cy="193899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4763" lvl="0" algn="ctr"/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СОЗДАНИЕ УСЛОВИЙ 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для формирования инициативы </a:t>
            </a:r>
            <a:br>
              <a:rPr lang="ru-RU" sz="2000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и самостоятельности </a:t>
            </a:r>
            <a:br>
              <a:rPr lang="ru-RU" sz="2000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в дошкольном возрасте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95941" y="1575358"/>
            <a:ext cx="2726854" cy="480660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719442" y="1790096"/>
            <a:ext cx="1879853" cy="1874881"/>
          </a:xfrm>
          <a:prstGeom prst="ellipse">
            <a:avLst/>
          </a:prstGeom>
          <a:blipFill dpi="0" rotWithShape="1">
            <a:blip r:embed="rId5"/>
            <a:srcRect/>
            <a:tile tx="-69850" ty="374650" sx="25000" sy="25000" flip="none" algn="ctr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3929066"/>
            <a:ext cx="25586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0" algn="ctr"/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СОЗДАНИЕ СИСТЕМЫ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управления качеством НОО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59543" y="1575358"/>
            <a:ext cx="2726854" cy="480660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483044" y="1790096"/>
            <a:ext cx="1879853" cy="1874881"/>
          </a:xfrm>
          <a:prstGeom prst="ellipse">
            <a:avLst/>
          </a:prstGeom>
          <a:blipFill dpi="0" rotWithShape="1">
            <a:blip r:embed="rId6"/>
            <a:srcRect/>
            <a:tile tx="304800" ty="476250" sx="95000" sy="95000" flip="none" algn="ctr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43636" y="3786190"/>
            <a:ext cx="25586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0" algn="ctr"/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СОЗДАНИЕ СРЕДСТВ 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ознакомления </a:t>
            </a:r>
            <a:br>
              <a:rPr lang="ru-RU" sz="2000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и демонстрации новых образовательных результатов </a:t>
            </a:r>
            <a:br>
              <a:rPr lang="ru-RU" sz="2000" dirty="0" smtClean="0">
                <a:solidFill>
                  <a:schemeClr val="bg1"/>
                </a:solidFill>
                <a:latin typeface="+mn-lt"/>
              </a:rPr>
            </a:br>
            <a:endParaRPr lang="ru-RU" sz="20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512667" y="5764424"/>
            <a:ext cx="6032652" cy="982413"/>
          </a:xfrm>
          <a:prstGeom prst="homePlate">
            <a:avLst>
              <a:gd name="adj" fmla="val 51958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marL="185738"/>
            <a:r>
              <a:rPr lang="ru-RU" sz="2000" dirty="0" smtClean="0"/>
              <a:t>ВХОЖДЕНИЕ В КРАЕВОЙ ПРОЕКТ</a:t>
            </a:r>
            <a:br>
              <a:rPr lang="ru-RU" sz="2000" dirty="0" smtClean="0"/>
            </a:br>
            <a:r>
              <a:rPr lang="ru-RU" sz="2000" dirty="0" smtClean="0"/>
              <a:t>«УПРАВЛЕНИЕ КАЧЕСТВОМ ОБРАЗОВАНИЯ»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428860" y="1071546"/>
            <a:ext cx="4236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Пути преодоления дефицитов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sp>
        <p:nvSpPr>
          <p:cNvPr id="7" name="Прямоугольник с одним скругленным углом 6"/>
          <p:cNvSpPr/>
          <p:nvPr/>
        </p:nvSpPr>
        <p:spPr>
          <a:xfrm>
            <a:off x="325407" y="4376724"/>
            <a:ext cx="2700000" cy="2124000"/>
          </a:xfrm>
          <a:prstGeom prst="round1Rect">
            <a:avLst/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Повышение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качества образования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школах с низкими результатами и в школах, функционирующих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неблагоприятных социальных условиях</a:t>
            </a:r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6348719" y="4410061"/>
            <a:ext cx="2700000" cy="2124000"/>
          </a:xfrm>
          <a:prstGeom prst="round1Rect">
            <a:avLst/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Индивидуальные образовательные программы, в том числе профильное обучение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профессиональная подготовка</a:t>
            </a: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325407" y="1839662"/>
            <a:ext cx="2700000" cy="2124000"/>
          </a:xfrm>
          <a:prstGeom prst="round1Rect">
            <a:avLst/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Модернизация технологий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содержания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обучения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соответствии с ФГОС</a:t>
            </a: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3356113" y="1839662"/>
            <a:ext cx="2700000" cy="2124000"/>
          </a:xfrm>
          <a:prstGeom prst="round1Rect">
            <a:avLst/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Изменение содержания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методов обучения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области низкой конкурентоспособности школы </a:t>
            </a:r>
            <a:r>
              <a:rPr lang="ru-RU" sz="1400" dirty="0" smtClean="0">
                <a:solidFill>
                  <a:schemeClr val="bg1"/>
                </a:solidFill>
              </a:rPr>
              <a:t>(технология,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русский и иностранные языки, социальные науки)</a:t>
            </a:r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3143219" y="1571612"/>
            <a:ext cx="468000" cy="468000"/>
          </a:xfrm>
          <a:prstGeom prst="ellipse">
            <a:avLst/>
          </a:prstGeom>
          <a:solidFill>
            <a:schemeClr val="accent2"/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6348719" y="1839662"/>
            <a:ext cx="2700000" cy="2124000"/>
          </a:xfrm>
          <a:prstGeom prst="round1Rect">
            <a:avLst/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Поддержка областей потенциального лидерства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(математическое образование, обучение чтению)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6134069" y="1571612"/>
            <a:ext cx="468000" cy="468000"/>
          </a:xfrm>
          <a:prstGeom prst="ellipse">
            <a:avLst/>
          </a:prstGeom>
          <a:solidFill>
            <a:schemeClr val="accent2"/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142844" y="1571612"/>
            <a:ext cx="468000" cy="468000"/>
          </a:xfrm>
          <a:prstGeom prst="ellipse">
            <a:avLst/>
          </a:prstGeom>
          <a:solidFill>
            <a:schemeClr val="accent2"/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6172169" y="4170662"/>
            <a:ext cx="468000" cy="468000"/>
          </a:xfrm>
          <a:prstGeom prst="ellipse">
            <a:avLst/>
          </a:prstGeom>
          <a:solidFill>
            <a:schemeClr val="accent2"/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142844" y="4132562"/>
            <a:ext cx="468000" cy="468000"/>
          </a:xfrm>
          <a:prstGeom prst="ellipse">
            <a:avLst/>
          </a:prstGeom>
          <a:solidFill>
            <a:schemeClr val="accent2"/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20" name="Рисунок 19" descr="1233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751" y="4523181"/>
            <a:ext cx="2695575" cy="18859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28860" y="1071546"/>
            <a:ext cx="4745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Федеральная целевая программа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1736" y="1428736"/>
            <a:ext cx="3449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ЕГЭ: на примере физики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00034" y="2071678"/>
          <a:ext cx="8286808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1357298"/>
            <a:ext cx="7389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Контрольные работы по физике уровень достижений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285852" y="192880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0232" y="1214422"/>
            <a:ext cx="4584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Концепция развития воспитания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-134528" y="5310082"/>
            <a:ext cx="1700640" cy="972000"/>
          </a:xfrm>
          <a:prstGeom prst="chevron">
            <a:avLst>
              <a:gd name="adj" fmla="val 29421"/>
            </a:avLst>
          </a:prstGeom>
          <a:solidFill>
            <a:srgbClr val="7C85BB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1211301" y="2037887"/>
            <a:ext cx="4114304" cy="1465023"/>
          </a:xfrm>
          <a:prstGeom prst="snip1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108000" rtlCol="0" anchor="ctr"/>
          <a:lstStyle/>
          <a:p>
            <a:pPr marL="180975" lvl="0" defTabSz="1778000">
              <a:lnSpc>
                <a:spcPct val="90000"/>
              </a:lnSpc>
              <a:spcAft>
                <a:spcPct val="35000"/>
              </a:spcAft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5400000">
            <a:off x="-134528" y="2319232"/>
            <a:ext cx="1700640" cy="972000"/>
          </a:xfrm>
          <a:prstGeom prst="chevron">
            <a:avLst>
              <a:gd name="adj" fmla="val 29421"/>
            </a:avLst>
          </a:prstGeom>
          <a:solidFill>
            <a:srgbClr val="7C85BB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1211300" y="3500768"/>
            <a:ext cx="4432269" cy="1399382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108000" rtlCol="0" anchor="ctr"/>
          <a:lstStyle/>
          <a:p>
            <a:pPr marL="180975" lvl="0" defTabSz="1778000">
              <a:lnSpc>
                <a:spcPct val="90000"/>
              </a:lnSpc>
              <a:spcAft>
                <a:spcPct val="35000"/>
              </a:spcAft>
            </a:pPr>
            <a:r>
              <a:rPr lang="ru-RU" dirty="0" smtClean="0">
                <a:solidFill>
                  <a:schemeClr val="tx1"/>
                </a:solidFill>
              </a:rPr>
              <a:t>Концепция развития системы патриотического воспитания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 гражданского образования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Красноярском крае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на 2014-2018 гг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7" name="Прямоугольник с одним вырезанным углом 16"/>
          <p:cNvSpPr/>
          <p:nvPr/>
        </p:nvSpPr>
        <p:spPr>
          <a:xfrm>
            <a:off x="1214414" y="5166850"/>
            <a:ext cx="4114304" cy="1038225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108000" rtlCol="0" anchor="ctr"/>
          <a:lstStyle/>
          <a:p>
            <a:pPr marL="174625">
              <a:buNone/>
            </a:pPr>
            <a:r>
              <a:rPr lang="ru-RU" dirty="0" smtClean="0">
                <a:solidFill>
                  <a:schemeClr val="tx1"/>
                </a:solidFill>
              </a:rPr>
              <a:t>Программа духовно-нравственного развития, воспитания и социализации ребенка</a:t>
            </a:r>
          </a:p>
        </p:txBody>
      </p:sp>
      <p:sp>
        <p:nvSpPr>
          <p:cNvPr id="18" name="Нашивка 17"/>
          <p:cNvSpPr/>
          <p:nvPr/>
        </p:nvSpPr>
        <p:spPr>
          <a:xfrm rot="5400000">
            <a:off x="-134528" y="3814657"/>
            <a:ext cx="1700640" cy="972000"/>
          </a:xfrm>
          <a:prstGeom prst="chevron">
            <a:avLst>
              <a:gd name="adj" fmla="val 29421"/>
            </a:avLst>
          </a:prstGeom>
          <a:solidFill>
            <a:srgbClr val="7C85BB">
              <a:alpha val="50196"/>
            </a:srgb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20" name="Рисунок 19" descr="1415221715_1395118104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866" y="5095875"/>
            <a:ext cx="2800350" cy="176212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14414" y="20002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0" defTabSz="1778000"/>
            <a:r>
              <a:rPr lang="ru-RU" dirty="0" smtClean="0"/>
              <a:t>Стратегия развития воспитания</a:t>
            </a:r>
          </a:p>
          <a:p>
            <a:pPr marL="180975" lvl="0" defTabSz="1778000"/>
            <a:r>
              <a:rPr lang="ru-RU" dirty="0" smtClean="0"/>
              <a:t>В Российской Федерации на период</a:t>
            </a:r>
          </a:p>
          <a:p>
            <a:pPr marL="180975" lvl="0" defTabSz="1778000"/>
            <a:r>
              <a:rPr lang="ru-RU" dirty="0" smtClean="0"/>
              <a:t>До 2025 года (распоряжение правительства РФ от 29.05.2015 №996-р) 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0" y="1214422"/>
            <a:ext cx="9252000" cy="4135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074738" defTabSz="1074738"/>
            <a:r>
              <a:rPr lang="ru-RU" sz="2000" b="1" dirty="0" smtClean="0">
                <a:solidFill>
                  <a:schemeClr val="bg1"/>
                </a:solidFill>
              </a:rPr>
              <a:t>                               Концепция развития воспитания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sp>
        <p:nvSpPr>
          <p:cNvPr id="10" name="Равнобедренный треугольник 9"/>
          <p:cNvSpPr/>
          <p:nvPr/>
        </p:nvSpPr>
        <p:spPr>
          <a:xfrm>
            <a:off x="0" y="2239777"/>
            <a:ext cx="4309214" cy="4309214"/>
          </a:xfrm>
          <a:prstGeom prst="triangle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sp>
      <p:sp>
        <p:nvSpPr>
          <p:cNvPr id="11" name="Скругленный прямоугольник 10"/>
          <p:cNvSpPr/>
          <p:nvPr/>
        </p:nvSpPr>
        <p:spPr>
          <a:xfrm>
            <a:off x="2002191" y="2673012"/>
            <a:ext cx="2988000" cy="972000"/>
          </a:xfrm>
          <a:prstGeom prst="roundRect">
            <a:avLst/>
          </a:prstGeom>
          <a:solidFill>
            <a:schemeClr val="accent2">
              <a:alpha val="69804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/>
              <a:t>УПРАВЛЕНИЕ </a:t>
            </a:r>
            <a:br>
              <a:rPr lang="ru-RU" b="1" dirty="0" smtClean="0"/>
            </a:br>
            <a:r>
              <a:rPr lang="ru-RU" b="1" dirty="0" smtClean="0"/>
              <a:t>КАЧЕСТВОМ ОБРАЗОВАНИЯ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02191" y="3973594"/>
            <a:ext cx="2988000" cy="972000"/>
          </a:xfrm>
          <a:prstGeom prst="roundRect">
            <a:avLst/>
          </a:prstGeom>
          <a:solidFill>
            <a:schemeClr val="accent2">
              <a:alpha val="69804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/>
              <a:t>РАЗВИТИЕ ПРОФЕССИОНАЛЬНОЙ КАРЬЕРЫ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02191" y="5274175"/>
            <a:ext cx="2988000" cy="972000"/>
          </a:xfrm>
          <a:prstGeom prst="roundRect">
            <a:avLst/>
          </a:prstGeom>
          <a:solidFill>
            <a:schemeClr val="accent2">
              <a:alpha val="69804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/>
              <a:t>ТЕРРИТОРИАЛЬНЫЕ ПРОГРАММЫ И СЕТЕВЫЕ КООПЕРАЦИИ</a:t>
            </a:r>
            <a:endParaRPr lang="ru-RU" b="1" dirty="0"/>
          </a:p>
        </p:txBody>
      </p:sp>
      <p:cxnSp>
        <p:nvCxnSpPr>
          <p:cNvPr id="15" name="Shape 14"/>
          <p:cNvCxnSpPr>
            <a:stCxn id="11" idx="0"/>
          </p:cNvCxnSpPr>
          <p:nvPr/>
        </p:nvCxnSpPr>
        <p:spPr>
          <a:xfrm rot="5400000" flipH="1" flipV="1">
            <a:off x="4258839" y="1598766"/>
            <a:ext cx="311599" cy="1836895"/>
          </a:xfrm>
          <a:prstGeom prst="bentConnector2">
            <a:avLst/>
          </a:prstGeom>
          <a:ln w="38100">
            <a:solidFill>
              <a:srgbClr val="D0700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hape 30"/>
          <p:cNvCxnSpPr>
            <a:stCxn id="12" idx="0"/>
          </p:cNvCxnSpPr>
          <p:nvPr/>
        </p:nvCxnSpPr>
        <p:spPr>
          <a:xfrm rot="16200000" flipH="1">
            <a:off x="4236082" y="3233703"/>
            <a:ext cx="357112" cy="1836895"/>
          </a:xfrm>
          <a:prstGeom prst="bentConnector4">
            <a:avLst>
              <a:gd name="adj1" fmla="val -64014"/>
              <a:gd name="adj2" fmla="val 90666"/>
            </a:avLst>
          </a:prstGeom>
          <a:ln w="38100">
            <a:solidFill>
              <a:srgbClr val="D0700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5333086" y="1299413"/>
            <a:ext cx="3672000" cy="2124000"/>
            <a:chOff x="5373601" y="618566"/>
            <a:chExt cx="3672000" cy="2124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373601" y="618566"/>
              <a:ext cx="3672000" cy="212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C85BB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rIns="36000" rtlCol="0" anchor="b"/>
            <a:lstStyle/>
            <a:p>
              <a:pPr marL="177800" indent="3175"/>
              <a:r>
                <a:rPr lang="ru-RU" sz="1600" dirty="0" smtClean="0">
                  <a:solidFill>
                    <a:schemeClr val="tx1"/>
                  </a:solidFill>
                </a:rPr>
                <a:t>содержательный прорыв путем обновления содержания образования за счет разработки и внедрения технологий, обеспечивающих достижение новых образовательных результатов  в соответствии с ФГОС </a:t>
              </a:r>
              <a:br>
                <a:rPr lang="ru-RU" sz="1600" dirty="0" smtClean="0">
                  <a:solidFill>
                    <a:schemeClr val="tx1"/>
                  </a:solidFill>
                </a:rPr>
              </a:br>
              <a:r>
                <a:rPr lang="ru-RU" sz="1600" dirty="0" smtClean="0">
                  <a:solidFill>
                    <a:schemeClr val="tx1"/>
                  </a:solidFill>
                </a:rPr>
                <a:t>на всех ступенях общего образования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373601" y="618566"/>
              <a:ext cx="3672000" cy="320120"/>
            </a:xfrm>
            <a:prstGeom prst="rect">
              <a:avLst/>
            </a:prstGeom>
            <a:solidFill>
              <a:srgbClr val="7C8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/>
              <a:r>
                <a:rPr lang="ru-RU" sz="1400" b="1" dirty="0" smtClean="0"/>
                <a:t>ОБЕСПЕЧИВАЕТ</a:t>
              </a:r>
              <a:endParaRPr lang="ru-RU" sz="1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333086" y="3500438"/>
            <a:ext cx="3696732" cy="1532268"/>
            <a:chOff x="5373601" y="2846707"/>
            <a:chExt cx="3696732" cy="153226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373601" y="2974975"/>
              <a:ext cx="3672000" cy="140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07004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rIns="36000" rtlCol="0" anchor="b"/>
            <a:lstStyle/>
            <a:p>
              <a:pPr marL="177800" indent="3175"/>
              <a:r>
                <a:rPr lang="ru-RU" sz="1600" dirty="0" smtClean="0">
                  <a:solidFill>
                    <a:schemeClr val="tx1"/>
                  </a:solidFill>
                </a:rPr>
                <a:t>систему образования кадрами, квалификация которых позволит обеспечить достижение результатов, которые ставит перед нами ФГОС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398333" y="2846707"/>
              <a:ext cx="3672000" cy="32012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D070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/>
              <a:r>
                <a:rPr lang="ru-RU" sz="1400" b="1" dirty="0" smtClean="0"/>
                <a:t>ОБЕСПЕЧИВАЕТ</a:t>
              </a:r>
              <a:endParaRPr lang="ru-RU" sz="1400" b="1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333086" y="5238000"/>
            <a:ext cx="3672000" cy="1620000"/>
            <a:chOff x="5373601" y="4557153"/>
            <a:chExt cx="3672000" cy="162000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5373601" y="4557153"/>
              <a:ext cx="3672000" cy="162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C85BB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rIns="36000" rtlCol="0" anchor="b"/>
            <a:lstStyle/>
            <a:p>
              <a:pPr marL="177800" indent="3175"/>
              <a:r>
                <a:rPr lang="ru-RU" sz="1600" dirty="0" smtClean="0">
                  <a:solidFill>
                    <a:schemeClr val="tx1"/>
                  </a:solidFill>
                </a:rPr>
                <a:t>разработку инструмента  реализации всех направлений образовательной политики на муниципальном уровне (муниципальная стратегия развития образования)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373601" y="4557153"/>
              <a:ext cx="3672000" cy="320120"/>
            </a:xfrm>
            <a:prstGeom prst="rect">
              <a:avLst/>
            </a:prstGeom>
            <a:solidFill>
              <a:srgbClr val="7C8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/>
              <a:r>
                <a:rPr lang="ru-RU" sz="1400" b="1" dirty="0" smtClean="0"/>
                <a:t>ОБЕСПЕЧИВАЕТ</a:t>
              </a:r>
              <a:endParaRPr lang="ru-RU" sz="1400" b="1" dirty="0"/>
            </a:p>
          </p:txBody>
        </p:sp>
      </p:grpSp>
      <p:cxnSp>
        <p:nvCxnSpPr>
          <p:cNvPr id="26" name="Shape 25"/>
          <p:cNvCxnSpPr>
            <a:stCxn id="13" idx="0"/>
          </p:cNvCxnSpPr>
          <p:nvPr/>
        </p:nvCxnSpPr>
        <p:spPr>
          <a:xfrm rot="16200000" flipH="1">
            <a:off x="4027725" y="4742640"/>
            <a:ext cx="773825" cy="1836895"/>
          </a:xfrm>
          <a:prstGeom prst="bentConnector4">
            <a:avLst>
              <a:gd name="adj1" fmla="val -29542"/>
              <a:gd name="adj2" fmla="val 90666"/>
            </a:avLst>
          </a:prstGeom>
          <a:ln w="38100">
            <a:solidFill>
              <a:srgbClr val="D0700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 bwMode="auto">
          <a:xfrm>
            <a:off x="1961255" y="2153736"/>
            <a:ext cx="5579983" cy="389498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3833414" y="1843699"/>
            <a:ext cx="1795855" cy="923164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 rot="15827352">
            <a:off x="6365172" y="3269605"/>
            <a:ext cx="1919682" cy="112229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 rot="1617401">
            <a:off x="2557386" y="5428147"/>
            <a:ext cx="1578488" cy="75244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 rot="6622179">
            <a:off x="1422222" y="2955692"/>
            <a:ext cx="1578488" cy="1279692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957" y="2979761"/>
            <a:ext cx="2363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+mn-lt"/>
              </a:rPr>
              <a:t>Культура здорового образа жизни</a:t>
            </a:r>
            <a:endParaRPr lang="ru-RU" sz="2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4744" y="1865336"/>
            <a:ext cx="2043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n-lt"/>
              </a:rPr>
              <a:t>школьный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уклад</a:t>
            </a:r>
            <a:endParaRPr lang="ru-RU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16" y="3357562"/>
            <a:ext cx="2643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+mn-lt"/>
              </a:rPr>
              <a:t>Научные знания и культурное наследие</a:t>
            </a:r>
            <a:endParaRPr lang="ru-RU" sz="2200" dirty="0">
              <a:latin typeface="+mn-lt"/>
            </a:endParaRPr>
          </a:p>
        </p:txBody>
      </p:sp>
      <p:sp>
        <p:nvSpPr>
          <p:cNvPr id="17" name="Овал 16"/>
          <p:cNvSpPr/>
          <p:nvPr/>
        </p:nvSpPr>
        <p:spPr bwMode="auto">
          <a:xfrm rot="20139665">
            <a:off x="5372023" y="5502430"/>
            <a:ext cx="1578488" cy="75244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5820" y="5566051"/>
            <a:ext cx="2797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+mn-lt"/>
              </a:rPr>
              <a:t>профессиональная ориентация</a:t>
            </a:r>
            <a:endParaRPr lang="ru-RU" sz="24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7884" y="5429264"/>
            <a:ext cx="3400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n-lt"/>
              </a:rPr>
              <a:t>воспитание исторической памяти</a:t>
            </a:r>
            <a:endParaRPr lang="ru-RU" sz="2400" dirty="0">
              <a:latin typeface="+mn-lt"/>
            </a:endParaRPr>
          </a:p>
        </p:txBody>
      </p:sp>
      <p:pic>
        <p:nvPicPr>
          <p:cNvPr id="20" name="Рисунок 19" descr="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077" y="2865300"/>
            <a:ext cx="2387056" cy="39927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14546" y="1285860"/>
            <a:ext cx="4160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Заделы в области воспитания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 flipH="1">
            <a:off x="863598" y="2122284"/>
            <a:ext cx="5922979" cy="3092666"/>
          </a:xfrm>
          <a:prstGeom prst="snip2Diag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1285860"/>
            <a:ext cx="91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Образование детей с особыми образовательными потребностями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8" name="Рисунок 7" descr="children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6900" y="3886200"/>
            <a:ext cx="3467100" cy="2971800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 rot="5400000">
            <a:off x="536423" y="1802688"/>
            <a:ext cx="761436" cy="680316"/>
          </a:xfrm>
          <a:prstGeom prst="rightArrow">
            <a:avLst>
              <a:gd name="adj1" fmla="val 62755"/>
              <a:gd name="adj2" fmla="val 60022"/>
            </a:avLst>
          </a:prstGeom>
          <a:solidFill>
            <a:srgbClr val="C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L="115888" indent="69850"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Блок-схема: ручное управление 4"/>
          <p:cNvSpPr/>
          <p:nvPr/>
        </p:nvSpPr>
        <p:spPr>
          <a:xfrm>
            <a:off x="928662" y="2214554"/>
            <a:ext cx="5609097" cy="235193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0" rIns="108000" bIns="0" numCol="1" spcCol="1270" anchor="t" anchorCtr="0">
            <a:noAutofit/>
          </a:bodyPr>
          <a:lstStyle/>
          <a:p>
            <a:pPr marL="185738" lvl="0" defTabSz="1778000">
              <a:lnSpc>
                <a:spcPct val="90000"/>
              </a:lnSpc>
              <a:spcAft>
                <a:spcPct val="35000"/>
              </a:spcAft>
            </a:pPr>
            <a:r>
              <a:rPr lang="ru-RU" sz="2200" b="1" dirty="0" smtClean="0">
                <a:solidFill>
                  <a:schemeClr val="accent2"/>
                </a:solidFill>
              </a:rPr>
              <a:t>ШКОЛА</a:t>
            </a:r>
            <a:r>
              <a:rPr lang="ru-RU" sz="2200" dirty="0" smtClean="0">
                <a:solidFill>
                  <a:schemeClr val="tx1"/>
                </a:solidFill>
              </a:rPr>
              <a:t>:  </a:t>
            </a:r>
          </a:p>
          <a:p>
            <a:pPr marL="542925" lvl="0" indent="-357188" defTabSz="1778000">
              <a:lnSpc>
                <a:spcPct val="90000"/>
              </a:lnSpc>
              <a:spcAft>
                <a:spcPct val="35000"/>
              </a:spcAft>
              <a:buFont typeface="Calibri" pitchFamily="34" charset="0"/>
              <a:buChar char="−"/>
            </a:pPr>
            <a:r>
              <a:rPr lang="ru-RU" sz="2200" dirty="0" smtClean="0">
                <a:solidFill>
                  <a:schemeClr val="tx1"/>
                </a:solidFill>
              </a:rPr>
              <a:t>394 детей с ОВЗ из них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68 детей-инвалидов (26 – индивидуально на дому)</a:t>
            </a:r>
          </a:p>
          <a:p>
            <a:pPr marL="542925" lvl="0" indent="-357188" defTabSz="1778000">
              <a:lnSpc>
                <a:spcPct val="90000"/>
              </a:lnSpc>
              <a:spcAft>
                <a:spcPct val="35000"/>
              </a:spcAft>
              <a:buFont typeface="Calibri" pitchFamily="34" charset="0"/>
              <a:buChar char="−"/>
            </a:pPr>
            <a:r>
              <a:rPr lang="ru-RU" sz="2200" dirty="0" smtClean="0">
                <a:solidFill>
                  <a:schemeClr val="tx1"/>
                </a:solidFill>
              </a:rPr>
              <a:t>246 детей в 27 классах коррекционной направленности</a:t>
            </a:r>
          </a:p>
          <a:p>
            <a:pPr marL="542925" indent="-357188" defTabSz="1778000">
              <a:lnSpc>
                <a:spcPct val="90000"/>
              </a:lnSpc>
              <a:spcAft>
                <a:spcPct val="35000"/>
              </a:spcAft>
            </a:pPr>
            <a:r>
              <a:rPr lang="ru-RU" sz="2200" b="1" dirty="0" smtClean="0">
                <a:solidFill>
                  <a:schemeClr val="accent2"/>
                </a:solidFill>
              </a:rPr>
              <a:t>САДИК</a:t>
            </a:r>
            <a:r>
              <a:rPr lang="ru-RU" sz="2200" dirty="0" smtClean="0">
                <a:solidFill>
                  <a:schemeClr val="tx1"/>
                </a:solidFill>
              </a:rPr>
              <a:t>: 543 ребенка с речевыми нарушениями и 10 детей - инвалидов</a:t>
            </a:r>
          </a:p>
        </p:txBody>
      </p:sp>
      <p:sp>
        <p:nvSpPr>
          <p:cNvPr id="13" name="Блок-схема: ручное управление 4"/>
          <p:cNvSpPr/>
          <p:nvPr/>
        </p:nvSpPr>
        <p:spPr>
          <a:xfrm>
            <a:off x="785786" y="5643578"/>
            <a:ext cx="4963857" cy="107974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0" rIns="108000" bIns="0" numCol="1" spcCol="1270" anchor="t" anchorCtr="0">
            <a:noAutofit/>
          </a:bodyPr>
          <a:lstStyle/>
          <a:p>
            <a:pPr marL="355600" lvl="0" indent="-355600" defTabSz="1778000">
              <a:lnSpc>
                <a:spcPct val="90000"/>
              </a:lnSpc>
              <a:spcAft>
                <a:spcPct val="35000"/>
              </a:spcAft>
              <a:buFont typeface="Symbol" pitchFamily="18" charset="2"/>
              <a:buChar char="-"/>
            </a:pPr>
            <a:r>
              <a:rPr lang="ru-RU" sz="2200" dirty="0" smtClean="0">
                <a:solidFill>
                  <a:schemeClr val="tx1"/>
                </a:solidFill>
              </a:rPr>
              <a:t>недостаточно эффективно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организовано раннее выявление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детей с ОВЗ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5214950"/>
            <a:ext cx="2897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accent2"/>
                </a:solidFill>
                <a:latin typeface="Calibri"/>
              </a:rPr>
              <a:t>ПРОБЛЕМЫ</a:t>
            </a:r>
            <a:endParaRPr lang="ru-RU" sz="2800" b="1" dirty="0">
              <a:solidFill>
                <a:schemeClr val="accent2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pic>
        <p:nvPicPr>
          <p:cNvPr id="7" name="Рисунок 6" descr="11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985957" y="2551264"/>
            <a:ext cx="3790174" cy="37227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5730" y="2281878"/>
            <a:ext cx="4411664" cy="4115158"/>
          </a:xfrm>
          <a:prstGeom prst="rect">
            <a:avLst/>
          </a:prstGeom>
          <a:solidFill>
            <a:schemeClr val="tx2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314087" y="1998653"/>
            <a:ext cx="679544" cy="603737"/>
          </a:xfrm>
          <a:prstGeom prst="rightArrow">
            <a:avLst>
              <a:gd name="adj1" fmla="val 62755"/>
              <a:gd name="adj2" fmla="val 60022"/>
            </a:avLst>
          </a:prstGeom>
          <a:solidFill>
            <a:srgbClr val="D07004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L="115888" indent="69850"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Блок-схема: ручное управление 4"/>
          <p:cNvSpPr/>
          <p:nvPr/>
        </p:nvSpPr>
        <p:spPr>
          <a:xfrm>
            <a:off x="500034" y="2643182"/>
            <a:ext cx="4494210" cy="3813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0" rIns="108000" bIns="0" numCol="1" spcCol="1270" anchor="t" anchorCtr="0">
            <a:noAutofit/>
          </a:bodyPr>
          <a:lstStyle/>
          <a:p>
            <a:pPr marL="355600" indent="-355600" defTabSz="1778000">
              <a:lnSpc>
                <a:spcPct val="90000"/>
              </a:lnSpc>
              <a:spcAft>
                <a:spcPct val="35000"/>
              </a:spcAft>
              <a:buFont typeface="Symbol" pitchFamily="18" charset="2"/>
              <a:buChar char="-"/>
            </a:pPr>
            <a:r>
              <a:rPr lang="ru-RU" sz="2200" dirty="0" smtClean="0">
                <a:solidFill>
                  <a:schemeClr val="tx1"/>
                </a:solidFill>
              </a:rPr>
              <a:t>Создание условий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для развития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инклюзивного образования</a:t>
            </a:r>
          </a:p>
          <a:p>
            <a:pPr marL="355600" lvl="0" indent="-355600" defTabSz="1778000">
              <a:lnSpc>
                <a:spcPct val="90000"/>
              </a:lnSpc>
              <a:spcAft>
                <a:spcPct val="35000"/>
              </a:spcAft>
              <a:buFont typeface="Symbol" pitchFamily="18" charset="2"/>
              <a:buChar char="-"/>
            </a:pPr>
            <a:r>
              <a:rPr lang="ru-RU" sz="2200" dirty="0" smtClean="0">
                <a:solidFill>
                  <a:schemeClr val="tx1"/>
                </a:solidFill>
              </a:rPr>
              <a:t>Распространение моделей инклюзивного образования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(МБОУ СОШ №1 г. Заозерного)</a:t>
            </a:r>
          </a:p>
          <a:p>
            <a:pPr marL="355600" lvl="0" indent="-355600" defTabSz="1778000">
              <a:lnSpc>
                <a:spcPct val="90000"/>
              </a:lnSpc>
              <a:spcAft>
                <a:spcPct val="35000"/>
              </a:spcAft>
              <a:buFont typeface="Symbol" pitchFamily="18" charset="2"/>
              <a:buChar char="-"/>
            </a:pPr>
            <a:r>
              <a:rPr lang="ru-RU" sz="2200" dirty="0" smtClean="0">
                <a:solidFill>
                  <a:schemeClr val="tx1"/>
                </a:solidFill>
              </a:rPr>
              <a:t>Сетевая кооперация по решению возникающих проблем в рамках организации инклюзивного образования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6911" y="1817227"/>
            <a:ext cx="2897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7C85BB"/>
                </a:solidFill>
                <a:latin typeface="Calibri"/>
              </a:rPr>
              <a:t>ПУТИ РЕШЕНИЯ</a:t>
            </a:r>
            <a:endParaRPr lang="ru-RU" sz="2800" b="1" dirty="0">
              <a:solidFill>
                <a:srgbClr val="7C85BB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1285860"/>
            <a:ext cx="91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Образование детей с особыми образовательными потребностями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grpSp>
        <p:nvGrpSpPr>
          <p:cNvPr id="7" name="Группа 8"/>
          <p:cNvGrpSpPr/>
          <p:nvPr/>
        </p:nvGrpSpPr>
        <p:grpSpPr>
          <a:xfrm>
            <a:off x="357158" y="1792298"/>
            <a:ext cx="8553450" cy="1573299"/>
            <a:chOff x="150813" y="1455857"/>
            <a:chExt cx="8553450" cy="1573299"/>
          </a:xfrm>
        </p:grpSpPr>
        <p:sp>
          <p:nvSpPr>
            <p:cNvPr id="8" name="Прямоугольник 7"/>
            <p:cNvSpPr/>
            <p:nvPr/>
          </p:nvSpPr>
          <p:spPr bwMode="auto">
            <a:xfrm>
              <a:off x="150813" y="1697156"/>
              <a:ext cx="8553450" cy="1332000"/>
            </a:xfrm>
            <a:prstGeom prst="rect">
              <a:avLst/>
            </a:prstGeom>
            <a:ln>
              <a:solidFill>
                <a:srgbClr val="7C85BB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1074738">
                <a:spcAft>
                  <a:spcPts val="600"/>
                </a:spcAft>
              </a:pPr>
              <a:r>
                <a:rPr lang="ru-RU" sz="2000" dirty="0" smtClean="0"/>
                <a:t>организовать </a:t>
              </a:r>
              <a:r>
                <a:rPr lang="ru-RU" sz="2000" b="1" dirty="0" smtClean="0"/>
                <a:t>индивидуальное сопровождение </a:t>
              </a:r>
              <a:r>
                <a:rPr lang="ru-RU" sz="2000" dirty="0" smtClean="0"/>
                <a:t>высокомотивированных школьников через</a:t>
              </a:r>
              <a:br>
                <a:rPr lang="ru-RU" sz="2000" dirty="0" smtClean="0"/>
              </a:br>
              <a:r>
                <a:rPr lang="ru-RU" sz="2000" dirty="0" smtClean="0"/>
                <a:t>проектно-исследовательскую специально организованную деятельность</a:t>
              </a:r>
              <a:endParaRPr lang="ru-RU" sz="2000" dirty="0">
                <a:solidFill>
                  <a:srgbClr val="D07004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 bwMode="auto">
            <a:xfrm>
              <a:off x="233363" y="1455857"/>
              <a:ext cx="573461" cy="80645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1" name="Стрелка вниз 10"/>
            <p:cNvSpPr>
              <a:spLocks noChangeAspect="1"/>
            </p:cNvSpPr>
            <p:nvPr/>
          </p:nvSpPr>
          <p:spPr>
            <a:xfrm rot="16200000">
              <a:off x="523764" y="1598473"/>
              <a:ext cx="612000" cy="531280"/>
            </a:xfrm>
            <a:prstGeom prst="downArrow">
              <a:avLst/>
            </a:prstGeom>
            <a:solidFill>
              <a:srgbClr val="D07004"/>
            </a:solidFill>
            <a:ln w="2857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12" name="Группа 8"/>
          <p:cNvGrpSpPr/>
          <p:nvPr/>
        </p:nvGrpSpPr>
        <p:grpSpPr>
          <a:xfrm>
            <a:off x="357158" y="3433310"/>
            <a:ext cx="8553450" cy="1285299"/>
            <a:chOff x="150813" y="1455857"/>
            <a:chExt cx="8553450" cy="1285299"/>
          </a:xfrm>
        </p:grpSpPr>
        <p:sp>
          <p:nvSpPr>
            <p:cNvPr id="13" name="Прямоугольник 12"/>
            <p:cNvSpPr/>
            <p:nvPr/>
          </p:nvSpPr>
          <p:spPr bwMode="auto">
            <a:xfrm>
              <a:off x="150813" y="1697156"/>
              <a:ext cx="8553450" cy="1044000"/>
            </a:xfrm>
            <a:prstGeom prst="rect">
              <a:avLst/>
            </a:prstGeom>
            <a:ln>
              <a:solidFill>
                <a:srgbClr val="7C85BB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1074738">
                <a:spcAft>
                  <a:spcPts val="600"/>
                </a:spcAft>
              </a:pPr>
              <a:r>
                <a:rPr lang="ru-RU" sz="2000" b="1" dirty="0" smtClean="0"/>
                <a:t>выстроить  системную работу  со школьниками </a:t>
              </a:r>
              <a:r>
                <a:rPr lang="ru-RU" sz="2000" dirty="0" smtClean="0"/>
                <a:t>– </a:t>
              </a:r>
              <a:br>
                <a:rPr lang="ru-RU" sz="2000" dirty="0" smtClean="0"/>
              </a:br>
              <a:r>
                <a:rPr lang="ru-RU" sz="2000" dirty="0" smtClean="0"/>
                <a:t>участниками Всероссийской олимпиады школьников (школьного и муниципального уровней)</a:t>
              </a:r>
              <a:endParaRPr lang="ru-RU" sz="2000" dirty="0">
                <a:solidFill>
                  <a:srgbClr val="D07004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 bwMode="auto">
            <a:xfrm>
              <a:off x="233363" y="1455857"/>
              <a:ext cx="573461" cy="80645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6" name="Стрелка вниз 15"/>
            <p:cNvSpPr>
              <a:spLocks noChangeAspect="1"/>
            </p:cNvSpPr>
            <p:nvPr/>
          </p:nvSpPr>
          <p:spPr>
            <a:xfrm rot="16200000">
              <a:off x="523764" y="1598473"/>
              <a:ext cx="612000" cy="531280"/>
            </a:xfrm>
            <a:prstGeom prst="downArrow">
              <a:avLst/>
            </a:prstGeom>
            <a:solidFill>
              <a:srgbClr val="D07004"/>
            </a:solidFill>
            <a:ln w="2857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17" name="Группа 8"/>
          <p:cNvGrpSpPr/>
          <p:nvPr/>
        </p:nvGrpSpPr>
        <p:grpSpPr>
          <a:xfrm>
            <a:off x="357158" y="4786322"/>
            <a:ext cx="8553450" cy="1861299"/>
            <a:chOff x="150813" y="1455857"/>
            <a:chExt cx="8553450" cy="1861299"/>
          </a:xfrm>
        </p:grpSpPr>
        <p:sp>
          <p:nvSpPr>
            <p:cNvPr id="18" name="Прямоугольник 17"/>
            <p:cNvSpPr/>
            <p:nvPr/>
          </p:nvSpPr>
          <p:spPr bwMode="auto">
            <a:xfrm>
              <a:off x="150813" y="1697156"/>
              <a:ext cx="8553450" cy="1620000"/>
            </a:xfrm>
            <a:prstGeom prst="rect">
              <a:avLst/>
            </a:prstGeom>
            <a:ln>
              <a:solidFill>
                <a:srgbClr val="7C85BB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1074738">
                <a:spcAft>
                  <a:spcPts val="600"/>
                </a:spcAft>
              </a:pPr>
              <a:r>
                <a:rPr lang="ru-RU" sz="2000" dirty="0" smtClean="0"/>
                <a:t>максимально </a:t>
              </a:r>
              <a:r>
                <a:rPr lang="ru-RU" sz="2000" b="1" dirty="0" smtClean="0"/>
                <a:t>использовать возможности образовательного процесса в школе для осуществления учащимися «проб»</a:t>
              </a:r>
              <a:r>
                <a:rPr lang="ru-RU" sz="2000" dirty="0" smtClean="0"/>
                <a:t>, обеспечивающих свободный выбор различных видов деятельности, в которых происходит личностное </a:t>
              </a:r>
              <a:br>
                <a:rPr lang="ru-RU" sz="2000" dirty="0" smtClean="0"/>
              </a:br>
              <a:r>
                <a:rPr lang="ru-RU" sz="2000" dirty="0" smtClean="0"/>
                <a:t>и профессиональное самоопределение детей, подростков</a:t>
              </a:r>
              <a:endParaRPr lang="ru-RU" sz="2000" dirty="0">
                <a:solidFill>
                  <a:srgbClr val="D07004"/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 bwMode="auto">
            <a:xfrm>
              <a:off x="233363" y="1455857"/>
              <a:ext cx="573461" cy="80645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0" name="Стрелка вниз 19"/>
            <p:cNvSpPr>
              <a:spLocks noChangeAspect="1"/>
            </p:cNvSpPr>
            <p:nvPr/>
          </p:nvSpPr>
          <p:spPr>
            <a:xfrm rot="16200000">
              <a:off x="523764" y="1598473"/>
              <a:ext cx="612000" cy="531280"/>
            </a:xfrm>
            <a:prstGeom prst="downArrow">
              <a:avLst/>
            </a:prstGeom>
            <a:solidFill>
              <a:srgbClr val="D07004"/>
            </a:solidFill>
            <a:ln w="2857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1" name="Прямоугольник 20"/>
          <p:cNvSpPr/>
          <p:nvPr/>
        </p:nvSpPr>
        <p:spPr bwMode="auto">
          <a:xfrm>
            <a:off x="0" y="1214422"/>
            <a:ext cx="9252000" cy="4135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074738" defTabSz="1074738"/>
            <a:r>
              <a:rPr lang="ru-RU" sz="2000" b="1" dirty="0" smtClean="0">
                <a:solidFill>
                  <a:schemeClr val="bg1"/>
                </a:solidFill>
              </a:rPr>
              <a:t>                       Поддержка одаренных детей и молодежи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910" y="1214422"/>
            <a:ext cx="8225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Региональный этап всероссийской олимпиады школьников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-215900" y="2228850"/>
          <a:ext cx="7061200" cy="3949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 descr="acquia_marina_logo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" y="1870075"/>
            <a:ext cx="1355689" cy="1403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14480" y="1785926"/>
            <a:ext cx="3289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Количество участников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72264" y="2357430"/>
            <a:ext cx="2286016" cy="27860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МБОУ СОШ №1 г. Заозерного – </a:t>
            </a:r>
            <a:r>
              <a:rPr lang="ru-RU" b="1" dirty="0" smtClean="0"/>
              <a:t>4 призовых места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МБОУ </a:t>
            </a:r>
            <a:r>
              <a:rPr lang="ru-RU" dirty="0" err="1" smtClean="0"/>
              <a:t>Рыбинская</a:t>
            </a:r>
            <a:r>
              <a:rPr lang="ru-RU" dirty="0" smtClean="0"/>
              <a:t> СОШ №1 – </a:t>
            </a:r>
            <a:r>
              <a:rPr lang="ru-RU" b="1" dirty="0" smtClean="0"/>
              <a:t>1 призовое место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050925" y="2183907"/>
            <a:ext cx="2784785" cy="392390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endParaRPr lang="ru-RU" sz="2400" dirty="0" smtClean="0"/>
          </a:p>
          <a:p>
            <a:pPr algn="ctr">
              <a:spcBef>
                <a:spcPts val="5400"/>
              </a:spcBef>
            </a:pPr>
            <a:r>
              <a:rPr lang="ru-RU" sz="2000" dirty="0" smtClean="0"/>
              <a:t>проведение всероссийских </a:t>
            </a:r>
            <a:br>
              <a:rPr lang="ru-RU" sz="2000" dirty="0" smtClean="0"/>
            </a:br>
            <a:r>
              <a:rPr lang="ru-RU" sz="2000" dirty="0" smtClean="0"/>
              <a:t>и окружных олимпиад школьников</a:t>
            </a:r>
            <a:br>
              <a:rPr lang="ru-RU" sz="2000" dirty="0" smtClean="0"/>
            </a:br>
            <a:r>
              <a:rPr lang="ru-RU" sz="2000" dirty="0" smtClean="0"/>
              <a:t> (на базе ведущих университетов края)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64968" y="2183907"/>
            <a:ext cx="2784785" cy="3923902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endParaRPr lang="ru-RU" sz="2000" dirty="0" smtClean="0"/>
          </a:p>
          <a:p>
            <a:pPr algn="ctr">
              <a:spcBef>
                <a:spcPts val="5400"/>
              </a:spcBef>
            </a:pPr>
            <a:r>
              <a:rPr lang="ru-RU" sz="2000" dirty="0" smtClean="0"/>
              <a:t>стимулирование лучших выпускников школ, обучающихся </a:t>
            </a:r>
            <a:br>
              <a:rPr lang="ru-RU" sz="2000" dirty="0" smtClean="0"/>
            </a:br>
            <a:r>
              <a:rPr lang="ru-RU" sz="2000" dirty="0" smtClean="0"/>
              <a:t>в вузах, находящихся на территории Красноярского края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25881" y="2385505"/>
            <a:ext cx="2212212" cy="11166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endParaRPr lang="ru-RU" sz="2400" dirty="0" smtClean="0"/>
          </a:p>
        </p:txBody>
      </p:sp>
      <p:pic>
        <p:nvPicPr>
          <p:cNvPr id="11" name="Рисунок 10" descr="logo.png"/>
          <p:cNvPicPr>
            <a:picLocks noChangeAspect="1"/>
          </p:cNvPicPr>
          <p:nvPr/>
        </p:nvPicPr>
        <p:blipFill>
          <a:blip r:embed="rId4"/>
          <a:srcRect r="67186"/>
          <a:stretch>
            <a:fillRect/>
          </a:stretch>
        </p:blipFill>
        <p:spPr>
          <a:xfrm>
            <a:off x="1691640" y="2429033"/>
            <a:ext cx="1563624" cy="9961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6071617" y="2385505"/>
            <a:ext cx="2212212" cy="11166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endParaRPr lang="ru-RU" sz="2400" dirty="0" smtClean="0"/>
          </a:p>
        </p:txBody>
      </p:sp>
      <p:pic>
        <p:nvPicPr>
          <p:cNvPr id="13" name="Рисунок 12" descr="recl_02.jpg"/>
          <p:cNvPicPr>
            <a:picLocks noChangeAspect="1"/>
          </p:cNvPicPr>
          <p:nvPr/>
        </p:nvPicPr>
        <p:blipFill>
          <a:blip r:embed="rId5" cstate="print"/>
          <a:srcRect l="45306" t="9747" b="5262"/>
          <a:stretch>
            <a:fillRect/>
          </a:stretch>
        </p:blipFill>
        <p:spPr>
          <a:xfrm>
            <a:off x="6291072" y="2381109"/>
            <a:ext cx="1726022" cy="1102755"/>
          </a:xfrm>
          <a:prstGeom prst="rect">
            <a:avLst/>
          </a:prstGeom>
        </p:spPr>
      </p:pic>
      <p:sp>
        <p:nvSpPr>
          <p:cNvPr id="15" name="Выноска со стрелкой вниз 14"/>
          <p:cNvSpPr/>
          <p:nvPr/>
        </p:nvSpPr>
        <p:spPr>
          <a:xfrm>
            <a:off x="1050925" y="1371600"/>
            <a:ext cx="2644775" cy="771525"/>
          </a:xfrm>
          <a:prstGeom prst="downArrowCallout">
            <a:avLst>
              <a:gd name="adj1" fmla="val 40124"/>
              <a:gd name="adj2" fmla="val 20062"/>
              <a:gd name="adj3" fmla="val 25000"/>
              <a:gd name="adj4" fmla="val 75000"/>
            </a:avLst>
          </a:prstGeom>
          <a:solidFill>
            <a:schemeClr val="accent2"/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400" b="1" dirty="0" smtClean="0"/>
              <a:t>НОВЫЕ ЗАДАЧИ</a:t>
            </a:r>
            <a:endParaRPr lang="ru-RU" b="1" dirty="0"/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5756090" y="1371600"/>
            <a:ext cx="2644775" cy="771525"/>
          </a:xfrm>
          <a:prstGeom prst="downArrowCallout">
            <a:avLst>
              <a:gd name="adj1" fmla="val 40124"/>
              <a:gd name="adj2" fmla="val 20062"/>
              <a:gd name="adj3" fmla="val 25000"/>
              <a:gd name="adj4" fmla="val 75000"/>
            </a:avLst>
          </a:prstGeom>
          <a:solidFill>
            <a:schemeClr val="tx2">
              <a:lumMod val="60000"/>
              <a:lumOff val="40000"/>
            </a:schemeClr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400" b="1" dirty="0" smtClean="0"/>
              <a:t>НОВЫЕ ЗАДАЧИ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1538" y="1142984"/>
            <a:ext cx="7904163" cy="1461685"/>
          </a:xfrm>
          <a:prstGeom prst="rect">
            <a:avLst/>
          </a:prstGeom>
          <a:solidFill>
            <a:schemeClr val="tx2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ручное управление 4"/>
          <p:cNvSpPr/>
          <p:nvPr/>
        </p:nvSpPr>
        <p:spPr>
          <a:xfrm>
            <a:off x="1857356" y="1285860"/>
            <a:ext cx="6887776" cy="129723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0" rIns="108000" bIns="0" numCol="1" spcCol="1270" anchor="t" anchorCtr="0">
            <a:noAutofit/>
          </a:bodyPr>
          <a:lstStyle/>
          <a:p>
            <a:pPr lvl="0" algn="ctr" defTabSz="1778000">
              <a:lnSpc>
                <a:spcPct val="90000"/>
              </a:lnSpc>
              <a:spcAft>
                <a:spcPct val="3500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ВЫЯВЛЕНИЕ И ПОДДЕРЖКА ОБРАЗОВАТЕЛЬНЫХ ПРОГРАММ</a:t>
            </a:r>
            <a:r>
              <a:rPr lang="ru-RU" sz="2200" dirty="0" smtClean="0">
                <a:solidFill>
                  <a:schemeClr val="tx1"/>
                </a:solidFill>
              </a:rPr>
              <a:t>, обеспечивающих достижение результатов, установленных требованиями ФГОС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и сетевых форм их организации</a:t>
            </a:r>
            <a:endParaRPr lang="ru-RU" sz="2200" kern="1200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конкурс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0802"/>
            <a:ext cx="1905000" cy="14287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286380" y="2714620"/>
            <a:ext cx="3600000" cy="1781768"/>
          </a:xfrm>
          <a:prstGeom prst="rect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АПРОБАЦИЯ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системы открытой оценки компетентностей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и </a:t>
            </a:r>
            <a:r>
              <a:rPr lang="ru-RU" sz="2000" dirty="0" err="1" smtClean="0">
                <a:solidFill>
                  <a:schemeClr val="tx1"/>
                </a:solidFill>
              </a:rPr>
              <a:t>метапредметных</a:t>
            </a:r>
            <a:r>
              <a:rPr lang="ru-RU" sz="2000" dirty="0" smtClean="0">
                <a:solidFill>
                  <a:schemeClr val="tx1"/>
                </a:solidFill>
              </a:rPr>
              <a:t> результатов старшеклассников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357290" y="2357430"/>
            <a:ext cx="3743741" cy="2102897"/>
            <a:chOff x="250235" y="1874295"/>
            <a:chExt cx="3743741" cy="2102897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5" name="Прямоугольник 14"/>
            <p:cNvSpPr/>
            <p:nvPr/>
          </p:nvSpPr>
          <p:spPr>
            <a:xfrm>
              <a:off x="393976" y="2195424"/>
              <a:ext cx="3600000" cy="1781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право 15"/>
            <p:cNvSpPr/>
            <p:nvPr/>
          </p:nvSpPr>
          <p:spPr>
            <a:xfrm rot="5400000">
              <a:off x="212332" y="1912198"/>
              <a:ext cx="679544" cy="603737"/>
            </a:xfrm>
            <a:prstGeom prst="rightArrow">
              <a:avLst>
                <a:gd name="adj1" fmla="val 62755"/>
                <a:gd name="adj2" fmla="val 60022"/>
              </a:avLst>
            </a:prstGeom>
            <a:solidFill>
              <a:srgbClr val="C00000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marL="115888" indent="69850" algn="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28794" y="2857496"/>
            <a:ext cx="29201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КРАЕВАЯ КОМПЕТЕНТНОСТНАЯ ОЛИМПИАДА ДЛЯ СТАРШЕКЛАССНИКОВ КРАСНОЯРСКОГО КРАЯ</a:t>
            </a:r>
            <a:endParaRPr lang="ru-RU" sz="2000" dirty="0">
              <a:latin typeface="+mn-lt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929190" y="3357562"/>
            <a:ext cx="679544" cy="603737"/>
          </a:xfrm>
          <a:prstGeom prst="rightArrow">
            <a:avLst>
              <a:gd name="adj1" fmla="val 62755"/>
              <a:gd name="adj2" fmla="val 60022"/>
            </a:avLst>
          </a:prstGeom>
          <a:solidFill>
            <a:srgbClr val="C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L="115888" indent="69850"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14546" y="5072074"/>
            <a:ext cx="69323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chemeClr val="accent2"/>
                </a:solidFill>
              </a:rPr>
              <a:t>Славщик</a:t>
            </a:r>
            <a:r>
              <a:rPr lang="ru-RU" sz="2400" b="1" dirty="0" smtClean="0">
                <a:solidFill>
                  <a:schemeClr val="accent2"/>
                </a:solidFill>
              </a:rPr>
              <a:t> Алена – </a:t>
            </a:r>
            <a:r>
              <a:rPr lang="ru-RU" sz="2400" dirty="0" smtClean="0">
                <a:solidFill>
                  <a:schemeClr val="accent2"/>
                </a:solidFill>
              </a:rPr>
              <a:t>выпускница МБОУ СОШ №1 г. 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Заозерного – Победитель конкурса  «Самый умный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 абитуриент Сибири» в 2015 года (конкурс СФУ)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pic>
        <p:nvPicPr>
          <p:cNvPr id="8" name="Рисунок 7" descr="hires1.jpg"/>
          <p:cNvPicPr>
            <a:picLocks noChangeAspect="1"/>
          </p:cNvPicPr>
          <p:nvPr/>
        </p:nvPicPr>
        <p:blipFill>
          <a:blip r:embed="rId4" cstate="print"/>
          <a:srcRect l="11809" t="7210" r="8194" b="5049"/>
          <a:stretch>
            <a:fillRect/>
          </a:stretch>
        </p:blipFill>
        <p:spPr>
          <a:xfrm>
            <a:off x="214282" y="2199756"/>
            <a:ext cx="4247102" cy="4658244"/>
          </a:xfrm>
          <a:prstGeom prst="rect">
            <a:avLst/>
          </a:prstGeom>
        </p:spPr>
      </p:pic>
      <p:sp>
        <p:nvSpPr>
          <p:cNvPr id="10" name="Блок-схема: ручное управление 4"/>
          <p:cNvSpPr/>
          <p:nvPr/>
        </p:nvSpPr>
        <p:spPr>
          <a:xfrm>
            <a:off x="4500562" y="3000372"/>
            <a:ext cx="4429156" cy="287355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0" rIns="108000" bIns="0" numCol="1" spcCol="1270" anchor="t" anchorCtr="0">
            <a:noAutofit/>
          </a:bodyPr>
          <a:lstStyle/>
          <a:p>
            <a:pPr marL="355600" lvl="0" algn="ctr" defTabSz="1778000">
              <a:lnSpc>
                <a:spcPct val="90000"/>
              </a:lnSpc>
              <a:spcAft>
                <a:spcPct val="35000"/>
              </a:spcAft>
            </a:pPr>
            <a:r>
              <a:rPr lang="ru-RU" sz="2200" b="1" dirty="0" smtClean="0">
                <a:solidFill>
                  <a:srgbClr val="C00000"/>
                </a:solidFill>
              </a:rPr>
              <a:t>необходимо организовать места совместного обсуждения и понимания </a:t>
            </a:r>
            <a:r>
              <a:rPr lang="ru-RU" sz="2200" dirty="0" smtClean="0">
                <a:solidFill>
                  <a:schemeClr val="tx1"/>
                </a:solidFill>
              </a:rPr>
              <a:t>предназначения, особенностей и механизмов реализации дополнительных общеобразовательных программ.</a:t>
            </a:r>
            <a:endParaRPr lang="ru-RU" sz="2200" kern="1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285984" y="1714488"/>
            <a:ext cx="1836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2015 ГОД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040939" y="1003050"/>
            <a:ext cx="1082011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3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!</a:t>
            </a:r>
            <a:endParaRPr lang="ru-RU" sz="23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1214422"/>
            <a:ext cx="9252000" cy="4135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074738" defTabSz="1074738"/>
            <a:r>
              <a:rPr lang="ru-RU" sz="2000" b="1" dirty="0" smtClean="0">
                <a:solidFill>
                  <a:schemeClr val="bg1"/>
                </a:solidFill>
              </a:rPr>
              <a:t>                            Дополнительное образование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pic>
        <p:nvPicPr>
          <p:cNvPr id="7" name="Рисунок 6" descr="actual.jpg"/>
          <p:cNvPicPr>
            <a:picLocks noChangeAspect="1"/>
          </p:cNvPicPr>
          <p:nvPr/>
        </p:nvPicPr>
        <p:blipFill>
          <a:blip r:embed="rId4"/>
          <a:srcRect l="5348" t="32520" r="5348" b="3566"/>
          <a:stretch>
            <a:fillRect/>
          </a:stretch>
        </p:blipFill>
        <p:spPr>
          <a:xfrm>
            <a:off x="1120748" y="3142291"/>
            <a:ext cx="1877937" cy="1344038"/>
          </a:xfrm>
          <a:prstGeom prst="rect">
            <a:avLst/>
          </a:prstGeom>
        </p:spPr>
      </p:pic>
      <p:sp>
        <p:nvSpPr>
          <p:cNvPr id="8" name="Выноска со стрелкой вниз 7"/>
          <p:cNvSpPr/>
          <p:nvPr/>
        </p:nvSpPr>
        <p:spPr>
          <a:xfrm>
            <a:off x="714348" y="2342191"/>
            <a:ext cx="2644775" cy="771525"/>
          </a:xfrm>
          <a:prstGeom prst="downArrowCallout">
            <a:avLst>
              <a:gd name="adj1" fmla="val 40124"/>
              <a:gd name="adj2" fmla="val 20062"/>
              <a:gd name="adj3" fmla="val 25000"/>
              <a:gd name="adj4" fmla="val 75000"/>
            </a:avLst>
          </a:prstGeom>
          <a:solidFill>
            <a:schemeClr val="accent2"/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400" b="1" dirty="0" smtClean="0"/>
              <a:t>АКТУАЛЬНО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14348" y="4857760"/>
            <a:ext cx="7854950" cy="1713390"/>
          </a:xfrm>
          <a:prstGeom prst="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/>
              <a:t>Красноярский край </a:t>
            </a:r>
            <a:br>
              <a:rPr lang="ru-RU" sz="2400" dirty="0" smtClean="0"/>
            </a:br>
            <a:r>
              <a:rPr lang="ru-RU" sz="2400" dirty="0" smtClean="0"/>
              <a:t>вошел в число 21-го </a:t>
            </a:r>
            <a:r>
              <a:rPr lang="ru-RU" sz="2400" dirty="0" err="1" smtClean="0"/>
              <a:t>пилотного</a:t>
            </a:r>
            <a:r>
              <a:rPr lang="ru-RU" sz="2400" dirty="0" smtClean="0"/>
              <a:t> региона </a:t>
            </a:r>
            <a:br>
              <a:rPr lang="ru-RU" sz="2400" dirty="0" smtClean="0"/>
            </a:br>
            <a:r>
              <a:rPr lang="ru-RU" sz="2400" dirty="0" smtClean="0"/>
              <a:t>по разработке и апробации модели введения профессионального стандарта педагога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695298" y="4844942"/>
            <a:ext cx="694667" cy="1728000"/>
          </a:xfrm>
          <a:prstGeom prst="homePlate">
            <a:avLst/>
          </a:prstGeom>
          <a:solidFill>
            <a:srgbClr val="7C85BB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3600" b="1" dirty="0" smtClean="0"/>
              <a:t>!</a:t>
            </a:r>
            <a:endParaRPr lang="ru-RU" sz="3600" b="1" dirty="0"/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7874631" y="4844942"/>
            <a:ext cx="694667" cy="1728000"/>
          </a:xfrm>
          <a:prstGeom prst="homePlate">
            <a:avLst/>
          </a:prstGeom>
          <a:solidFill>
            <a:srgbClr val="7C85BB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3600" b="1" dirty="0" smtClean="0"/>
              <a:t>!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06861" y="3287663"/>
            <a:ext cx="42624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D07004"/>
                </a:solidFill>
                <a:latin typeface="Calibri"/>
              </a:rPr>
              <a:t>01.01.2017</a:t>
            </a:r>
            <a:endParaRPr lang="ru-RU" sz="2400" b="1" dirty="0" smtClean="0">
              <a:solidFill>
                <a:srgbClr val="7C85BB"/>
              </a:solidFill>
              <a:latin typeface="Calibri"/>
            </a:endParaRPr>
          </a:p>
          <a:p>
            <a:pPr lvl="0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ПЕРЕХОД К ПРОФЕССИОНАЛЬНОМУ СТАНДАРТУ ПЕДАГОГА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4306861" y="2342191"/>
            <a:ext cx="2644775" cy="771525"/>
          </a:xfrm>
          <a:prstGeom prst="downArrowCallout">
            <a:avLst>
              <a:gd name="adj1" fmla="val 40124"/>
              <a:gd name="adj2" fmla="val 20062"/>
              <a:gd name="adj3" fmla="val 25000"/>
              <a:gd name="adj4" fmla="val 75000"/>
            </a:avLst>
          </a:prstGeom>
          <a:solidFill>
            <a:srgbClr val="0070C0"/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400" b="1" dirty="0" smtClean="0"/>
              <a:t>АКТУАЛЬНО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0" y="1214422"/>
            <a:ext cx="9252000" cy="4135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074738" defTabSz="1074738"/>
            <a:r>
              <a:rPr lang="ru-RU" sz="2000" b="1" dirty="0" smtClean="0">
                <a:solidFill>
                  <a:schemeClr val="bg1"/>
                </a:solidFill>
              </a:rPr>
              <a:t>                       Развитие кадрового потенциала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2214554"/>
            <a:ext cx="3672000" cy="416243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marL="444500" lvl="0"/>
            <a:endParaRPr lang="ru-RU" sz="14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177800" lvl="0">
              <a:spcBef>
                <a:spcPts val="3600"/>
              </a:spcBef>
            </a:pPr>
            <a:r>
              <a:rPr lang="ru-RU" sz="2000" dirty="0" smtClean="0">
                <a:solidFill>
                  <a:schemeClr val="tx1"/>
                </a:solidFill>
                <a:cs typeface="Arial" pitchFamily="34" charset="0"/>
              </a:rPr>
              <a:t>за счет изменений требований к профессиональной деятельности</a:t>
            </a:r>
          </a:p>
          <a:p>
            <a:pPr marL="177800" lvl="0">
              <a:spcBef>
                <a:spcPts val="600"/>
              </a:spcBef>
            </a:pP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Изменения должны коснуться:</a:t>
            </a:r>
          </a:p>
          <a:p>
            <a:pPr marL="444500" lvl="0" indent="-266700">
              <a:spcBef>
                <a:spcPts val="0"/>
              </a:spcBef>
              <a:buFont typeface="Symbol" pitchFamily="18" charset="2"/>
              <a:buChar char="-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способов подготовки к уроку, </a:t>
            </a:r>
          </a:p>
          <a:p>
            <a:pPr marL="444500" lvl="0" indent="-266700">
              <a:spcBef>
                <a:spcPts val="0"/>
              </a:spcBef>
              <a:buFont typeface="Symbol" pitchFamily="18" charset="2"/>
              <a:buChar char="-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технологий работы на уроке, </a:t>
            </a:r>
          </a:p>
          <a:p>
            <a:pPr marL="444500" lvl="0" indent="-266700">
              <a:spcBef>
                <a:spcPts val="0"/>
              </a:spcBef>
              <a:buFont typeface="Symbol" pitchFamily="18" charset="2"/>
              <a:buChar char="-"/>
            </a:pPr>
            <a:r>
              <a:rPr lang="ru-RU" dirty="0" err="1" smtClean="0">
                <a:solidFill>
                  <a:schemeClr val="tx1"/>
                </a:solidFill>
                <a:cs typeface="Arial" pitchFamily="34" charset="0"/>
              </a:rPr>
              <a:t>целеполагания</a:t>
            </a: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, </a:t>
            </a:r>
          </a:p>
          <a:p>
            <a:pPr marL="444500" lvl="0" indent="-266700">
              <a:spcBef>
                <a:spcPts val="0"/>
              </a:spcBef>
              <a:buFont typeface="Symbol" pitchFamily="18" charset="2"/>
              <a:buChar char="-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подбора материала к уроку, </a:t>
            </a:r>
          </a:p>
          <a:p>
            <a:pPr marL="444500" lvl="0" indent="-266700">
              <a:spcBef>
                <a:spcPts val="0"/>
              </a:spcBef>
              <a:buFont typeface="Symbol" pitchFamily="18" charset="2"/>
              <a:buChar char="-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взаимодействия с родителями обучающихся,</a:t>
            </a:r>
          </a:p>
          <a:p>
            <a:pPr marL="444500" lvl="0" indent="-266700">
              <a:spcBef>
                <a:spcPts val="0"/>
              </a:spcBef>
              <a:buFont typeface="Symbol" pitchFamily="18" charset="2"/>
              <a:buChar char="-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результатов обучение и т.д.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2214555"/>
            <a:ext cx="3672000" cy="684000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ПЕДАГОГА </a:t>
            </a:r>
            <a:br>
              <a:rPr lang="ru-RU" b="1" dirty="0" smtClean="0"/>
            </a:br>
            <a:r>
              <a:rPr lang="ru-RU" b="1" dirty="0" smtClean="0"/>
              <a:t>(УЧИТЕЛЯ, ВОСПИТАТЕЛЯ)</a:t>
            </a:r>
            <a:endParaRPr lang="ru-RU" b="1" dirty="0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728833" y="1905866"/>
            <a:ext cx="679544" cy="603737"/>
          </a:xfrm>
          <a:prstGeom prst="rightArrow">
            <a:avLst>
              <a:gd name="adj1" fmla="val 62755"/>
              <a:gd name="adj2" fmla="val 60022"/>
            </a:avLst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L="115888" indent="69850"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47045" y="1862242"/>
            <a:ext cx="21489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7C85BB"/>
                </a:solidFill>
                <a:latin typeface="Calibri"/>
              </a:rPr>
              <a:t>В ДЕЯТЕЛЬНОСТИ</a:t>
            </a:r>
            <a:endParaRPr lang="ru-RU" sz="2800" dirty="0">
              <a:solidFill>
                <a:srgbClr val="7C85BB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68738" y="2214555"/>
            <a:ext cx="3672000" cy="416243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marL="444500" lvl="0"/>
            <a:endParaRPr lang="ru-RU" sz="14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180975" lvl="0">
              <a:spcBef>
                <a:spcPts val="4200"/>
              </a:spcBef>
            </a:pP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Изменения должны коснуться:</a:t>
            </a:r>
          </a:p>
          <a:p>
            <a:pPr marL="542925" lvl="0" indent="-276225">
              <a:spcBef>
                <a:spcPts val="0"/>
              </a:spcBef>
              <a:buFont typeface="Symbol" pitchFamily="18" charset="2"/>
              <a:buChar char="-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образовательной среды, </a:t>
            </a:r>
          </a:p>
          <a:p>
            <a:pPr marL="542925" lvl="0" indent="-276225">
              <a:spcBef>
                <a:spcPts val="0"/>
              </a:spcBef>
              <a:buFont typeface="Symbol" pitchFamily="18" charset="2"/>
              <a:buChar char="-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положения о стимулирующих выплатах,</a:t>
            </a:r>
          </a:p>
          <a:p>
            <a:pPr marL="542925" lvl="0" indent="-276225">
              <a:spcBef>
                <a:spcPts val="0"/>
              </a:spcBef>
              <a:buFont typeface="Symbol" pitchFamily="18" charset="2"/>
              <a:buChar char="-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положения о новой системе оплаты труда,</a:t>
            </a:r>
          </a:p>
          <a:p>
            <a:pPr marL="542925" lvl="0" indent="-276225">
              <a:spcBef>
                <a:spcPts val="0"/>
              </a:spcBef>
              <a:buFont typeface="Symbol" pitchFamily="18" charset="2"/>
              <a:buChar char="-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требований к аттестации </a:t>
            </a:r>
            <a:br>
              <a:rPr lang="ru-RU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на соответствие занимаемой должности,</a:t>
            </a:r>
          </a:p>
          <a:p>
            <a:pPr marL="542925" lvl="0" indent="-276225">
              <a:spcBef>
                <a:spcPts val="0"/>
              </a:spcBef>
              <a:buFont typeface="Symbol" pitchFamily="18" charset="2"/>
              <a:buChar char="-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требований к внутреннему стандарту образовательной организации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68738" y="2214556"/>
            <a:ext cx="3672000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ОБРАЗОВАТЕЛЬНОЙ ОРГАНИЗАЦИИ</a:t>
            </a:r>
            <a:endParaRPr lang="ru-RU" b="1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4911785" y="1905867"/>
            <a:ext cx="679544" cy="603737"/>
          </a:xfrm>
          <a:prstGeom prst="rightArrow">
            <a:avLst>
              <a:gd name="adj1" fmla="val 62755"/>
              <a:gd name="adj2" fmla="val 60022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L="115888" indent="69850"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29997" y="1862243"/>
            <a:ext cx="2148986" cy="40011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Calibri"/>
              </a:rPr>
              <a:t>В ДЕЯТЕЛЬНОСТИ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10" y="1214422"/>
            <a:ext cx="7814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Изменения при введении профессионального стандарта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sp>
        <p:nvSpPr>
          <p:cNvPr id="7" name="Блок-схема: ручное управление 6"/>
          <p:cNvSpPr>
            <a:spLocks/>
          </p:cNvSpPr>
          <p:nvPr/>
        </p:nvSpPr>
        <p:spPr>
          <a:xfrm rot="16200000">
            <a:off x="196130" y="2661334"/>
            <a:ext cx="4119397" cy="3368713"/>
          </a:xfrm>
          <a:prstGeom prst="flowChartManualOperation">
            <a:avLst/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b="1" dirty="0">
              <a:ln w="1800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Блок-схема: ручное управление 7"/>
          <p:cNvSpPr/>
          <p:nvPr/>
        </p:nvSpPr>
        <p:spPr>
          <a:xfrm rot="5400000" flipH="1">
            <a:off x="4761664" y="2745078"/>
            <a:ext cx="4119397" cy="3201226"/>
          </a:xfrm>
          <a:prstGeom prst="flowChartManualOperation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>
              <a:ln>
                <a:solidFill>
                  <a:schemeClr val="accent2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Блок-схема: ручное управление 4"/>
          <p:cNvSpPr/>
          <p:nvPr/>
        </p:nvSpPr>
        <p:spPr>
          <a:xfrm flipH="1">
            <a:off x="4598452" y="3041110"/>
            <a:ext cx="3949499" cy="309962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0" rIns="0" bIns="0" numCol="1" spcCol="1270" anchor="ctr" anchorCtr="0">
            <a:noAutofit/>
          </a:bodyPr>
          <a:lstStyle/>
          <a:p>
            <a:pPr lvl="0" algn="r" defTabSz="1778000">
              <a:lnSpc>
                <a:spcPct val="90000"/>
              </a:lnSpc>
              <a:spcAft>
                <a:spcPct val="35000"/>
              </a:spcAft>
            </a:pPr>
            <a:endParaRPr lang="ru-RU" sz="2400" b="1" dirty="0" smtClean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022863" y="2100311"/>
            <a:ext cx="1722266" cy="43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400" cap="all" spc="0" normalizeH="0" baseline="0" noProof="0" dirty="0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Вызов</a:t>
            </a:r>
            <a:r>
              <a:rPr kumimoji="0" lang="ru-RU" sz="2800" b="1" i="0" u="none" strike="noStrike" kern="1400" cap="all" spc="0" normalizeH="0" baseline="0" noProof="0" dirty="0" smtClean="0">
                <a:ln w="0"/>
                <a:solidFill>
                  <a:srgbClr val="D07004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1</a:t>
            </a:r>
            <a:endParaRPr kumimoji="0" lang="ru-RU" sz="2800" b="1" i="0" u="none" strike="noStrike" kern="1400" cap="all" spc="0" normalizeH="0" baseline="0" noProof="0" dirty="0">
              <a:ln w="0"/>
              <a:solidFill>
                <a:srgbClr val="D07004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5523328" y="2100311"/>
            <a:ext cx="2121409" cy="43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400" cap="all" spc="0" normalizeH="0" baseline="0" noProof="0" dirty="0" smtClean="0">
                <a:ln w="0"/>
                <a:solidFill>
                  <a:srgbClr val="7C85BB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Вызов 2</a:t>
            </a:r>
            <a:endParaRPr kumimoji="0" lang="ru-RU" sz="2800" b="1" i="0" u="none" strike="noStrike" kern="1400" cap="all" spc="0" normalizeH="0" baseline="0" noProof="0" dirty="0">
              <a:ln w="0"/>
              <a:solidFill>
                <a:srgbClr val="7C85BB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 flipH="1">
            <a:off x="4918908" y="2190277"/>
            <a:ext cx="603681" cy="1101555"/>
          </a:xfrm>
          <a:prstGeom prst="curvedLeftArrow">
            <a:avLst>
              <a:gd name="adj1" fmla="val 40434"/>
              <a:gd name="adj2" fmla="val 79647"/>
              <a:gd name="adj3" fmla="val 50000"/>
            </a:avLst>
          </a:prstGeom>
          <a:solidFill>
            <a:srgbClr val="7C85BB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1833" y="3085963"/>
            <a:ext cx="317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Calibri"/>
              </a:rPr>
              <a:t>Концепция долгосрочного социально-экономического развития РФ </a:t>
            </a:r>
            <a:br>
              <a:rPr lang="ru-RU" sz="2400" dirty="0" smtClean="0">
                <a:solidFill>
                  <a:prstClr val="white"/>
                </a:solidFill>
                <a:latin typeface="Calibri"/>
              </a:rPr>
            </a:br>
            <a:r>
              <a:rPr lang="ru-RU" sz="2400" dirty="0" smtClean="0">
                <a:solidFill>
                  <a:prstClr val="white"/>
                </a:solidFill>
                <a:latin typeface="Calibri"/>
              </a:rPr>
              <a:t>на период </a:t>
            </a:r>
            <a:br>
              <a:rPr lang="ru-RU" sz="2400" dirty="0" smtClean="0">
                <a:solidFill>
                  <a:prstClr val="white"/>
                </a:solidFill>
                <a:latin typeface="Calibri"/>
              </a:rPr>
            </a:br>
            <a:r>
              <a:rPr lang="ru-RU" sz="2400" dirty="0" smtClean="0">
                <a:solidFill>
                  <a:prstClr val="white"/>
                </a:solidFill>
                <a:latin typeface="Calibri"/>
              </a:rPr>
              <a:t>до 2020 года*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67640" y="3085963"/>
            <a:ext cx="28833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Calibri"/>
              </a:rPr>
              <a:t>Выступление Губернатора Красноярского края </a:t>
            </a:r>
            <a:br>
              <a:rPr lang="ru-RU" sz="2400" dirty="0" smtClean="0">
                <a:solidFill>
                  <a:prstClr val="white"/>
                </a:solidFill>
                <a:latin typeface="Calibri"/>
              </a:rPr>
            </a:br>
            <a:r>
              <a:rPr lang="ru-RU" sz="2400" dirty="0" smtClean="0">
                <a:solidFill>
                  <a:prstClr val="white"/>
                </a:solidFill>
                <a:latin typeface="Calibri"/>
              </a:rPr>
              <a:t>на расширенном аппаратном совещании (15.01.2015г.)</a:t>
            </a: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3613905" y="2190277"/>
            <a:ext cx="603681" cy="1101555"/>
          </a:xfrm>
          <a:prstGeom prst="curvedLeftArrow">
            <a:avLst>
              <a:gd name="adj1" fmla="val 40434"/>
              <a:gd name="adj2" fmla="val 79647"/>
              <a:gd name="adj3" fmla="val 50000"/>
            </a:avLst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4143380"/>
            <a:ext cx="4133466" cy="2387205"/>
          </a:xfrm>
          <a:prstGeom prst="rect">
            <a:avLst/>
          </a:prstGeom>
          <a:solidFill>
            <a:schemeClr val="tx2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500570"/>
            <a:ext cx="38483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Calibri" pitchFamily="34" charset="0"/>
              <a:buChar char="–"/>
            </a:pPr>
            <a:r>
              <a:rPr lang="ru-RU" sz="2000" dirty="0" smtClean="0">
                <a:latin typeface="+mn-lt"/>
              </a:rPr>
              <a:t>английского языка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8 вакансий</a:t>
            </a:r>
          </a:p>
          <a:p>
            <a:pPr marL="355600" indent="-355600">
              <a:buFont typeface="Calibri" pitchFamily="34" charset="0"/>
              <a:buChar char="–"/>
            </a:pPr>
            <a:r>
              <a:rPr lang="ru-RU" sz="2000" dirty="0" smtClean="0">
                <a:latin typeface="+mn-lt"/>
              </a:rPr>
              <a:t>математики − 4 вакансии</a:t>
            </a:r>
          </a:p>
          <a:p>
            <a:pPr marL="355600" indent="-355600">
              <a:buFont typeface="Calibri" pitchFamily="34" charset="0"/>
              <a:buChar char="–"/>
            </a:pPr>
            <a:r>
              <a:rPr lang="ru-RU" sz="2000" dirty="0" smtClean="0">
                <a:latin typeface="+mn-lt"/>
              </a:rPr>
              <a:t>русского языка и литературы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3 вакансии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8841" y="1626007"/>
            <a:ext cx="4133466" cy="647293"/>
          </a:xfrm>
          <a:prstGeom prst="rect">
            <a:avLst/>
          </a:prstGeom>
          <a:solidFill>
            <a:schemeClr val="tx2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127197" y="1342782"/>
            <a:ext cx="679544" cy="603737"/>
          </a:xfrm>
          <a:prstGeom prst="rightArrow">
            <a:avLst>
              <a:gd name="adj1" fmla="val 62755"/>
              <a:gd name="adj2" fmla="val 60022"/>
            </a:avLst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L="115888" indent="69850"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Блок-схема: ручное управление 4"/>
          <p:cNvSpPr/>
          <p:nvPr/>
        </p:nvSpPr>
        <p:spPr>
          <a:xfrm>
            <a:off x="579845" y="1784350"/>
            <a:ext cx="3674655" cy="36491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0" rIns="108000" bIns="0" numCol="1" spcCol="1270" anchor="t" anchorCtr="0">
            <a:noAutofit/>
          </a:bodyPr>
          <a:lstStyle/>
          <a:p>
            <a:pPr marL="355600" lvl="0" indent="-355600" algn="ctr" defTabSz="1778000">
              <a:lnSpc>
                <a:spcPct val="90000"/>
              </a:lnSpc>
              <a:spcAft>
                <a:spcPct val="35000"/>
              </a:spcAft>
            </a:pPr>
            <a:r>
              <a:rPr lang="ru-RU" sz="2800" b="1" dirty="0" smtClean="0">
                <a:solidFill>
                  <a:schemeClr val="tx1"/>
                </a:solidFill>
              </a:rPr>
              <a:t>30</a:t>
            </a:r>
            <a:r>
              <a:rPr lang="ru-RU" sz="2800" dirty="0" smtClean="0">
                <a:solidFill>
                  <a:schemeClr val="tx1"/>
                </a:solidFill>
              </a:rPr>
              <a:t> вакансий</a:t>
            </a:r>
            <a:endParaRPr lang="ru-RU" sz="2800" kern="1200" dirty="0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247816" y="3824094"/>
            <a:ext cx="679544" cy="603737"/>
          </a:xfrm>
          <a:prstGeom prst="rightArrow">
            <a:avLst>
              <a:gd name="adj1" fmla="val 62755"/>
              <a:gd name="adj2" fmla="val 60022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L="115888" indent="69850"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7224" y="3714752"/>
            <a:ext cx="15125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НАИБОЛЕЕ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4071942"/>
            <a:ext cx="3074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Calibri"/>
              </a:rPr>
              <a:t>ВОСТРЕБОВАНЫ УЧИТЕЛЯ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71604" y="2357430"/>
            <a:ext cx="2896313" cy="650461"/>
          </a:xfrm>
          <a:prstGeom prst="rect">
            <a:avLst/>
          </a:prstGeom>
          <a:solidFill>
            <a:schemeClr val="tx2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Открытые - 13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71604" y="3071810"/>
            <a:ext cx="2896313" cy="650461"/>
          </a:xfrm>
          <a:prstGeom prst="rect">
            <a:avLst/>
          </a:prstGeom>
          <a:solidFill>
            <a:schemeClr val="tx2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Скрытые - 17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454017" y="1785926"/>
          <a:ext cx="4501071" cy="39170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23838"/>
                <a:gridCol w="3477233"/>
              </a:tblGrid>
              <a:tr h="64319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n>
                            <a:solidFill>
                              <a:schemeClr val="accent2"/>
                            </a:solidFill>
                          </a:ln>
                        </a:rPr>
                        <a:t>1</a:t>
                      </a:r>
                      <a:endParaRPr lang="ru-RU" sz="2000" b="1" dirty="0">
                        <a:ln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Воспитательная деятельность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70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319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n>
                            <a:solidFill>
                              <a:schemeClr val="accent2"/>
                            </a:solidFill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2000" b="1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Общая психология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70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70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319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n>
                            <a:solidFill>
                              <a:schemeClr val="accent2"/>
                            </a:solidFill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2000" b="1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Возрастная психология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70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70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319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n>
                            <a:solidFill>
                              <a:schemeClr val="accent2"/>
                            </a:solidFill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2000" b="1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prstClr val="black"/>
                          </a:solidFill>
                          <a:latin typeface="+mn-lt"/>
                        </a:rPr>
                        <a:t>Психология общения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70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70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319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n>
                            <a:solidFill>
                              <a:schemeClr val="accent2"/>
                            </a:solidFill>
                          </a:ln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2000" b="1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prstClr val="black"/>
                          </a:solidFill>
                          <a:latin typeface="+mn-lt"/>
                        </a:rPr>
                        <a:t>Общепедагогические проблемы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70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70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319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n>
                            <a:solidFill>
                              <a:schemeClr val="accent2"/>
                            </a:solidFill>
                          </a:ln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2000" b="1" dirty="0">
                        <a:ln>
                          <a:solidFill>
                            <a:schemeClr val="accent2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Инклюзивное образование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70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70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14414" y="1285860"/>
            <a:ext cx="4849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Наименее востребованы курсы ПК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357158" y="5786454"/>
            <a:ext cx="8072494" cy="92869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311 педагогов прошли ПК за 2014-2015 учебный год – предметные курсы в соответствии с требованиями ФГОС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grpSp>
        <p:nvGrpSpPr>
          <p:cNvPr id="7" name="Группа 8"/>
          <p:cNvGrpSpPr/>
          <p:nvPr/>
        </p:nvGrpSpPr>
        <p:grpSpPr>
          <a:xfrm>
            <a:off x="285720" y="1785926"/>
            <a:ext cx="8553450" cy="1928826"/>
            <a:chOff x="150813" y="1455857"/>
            <a:chExt cx="8553450" cy="1789299"/>
          </a:xfrm>
        </p:grpSpPr>
        <p:sp>
          <p:nvSpPr>
            <p:cNvPr id="8" name="Прямоугольник 7"/>
            <p:cNvSpPr/>
            <p:nvPr/>
          </p:nvSpPr>
          <p:spPr bwMode="auto">
            <a:xfrm>
              <a:off x="150813" y="1697156"/>
              <a:ext cx="8553450" cy="1548000"/>
            </a:xfrm>
            <a:prstGeom prst="rect">
              <a:avLst/>
            </a:prstGeom>
            <a:ln>
              <a:solidFill>
                <a:srgbClr val="7C85BB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1074738">
                <a:spcAft>
                  <a:spcPts val="600"/>
                </a:spcAft>
              </a:pPr>
              <a:r>
                <a:rPr lang="ru-RU" sz="2200" dirty="0" smtClean="0"/>
                <a:t>обеспечено формирование качественно нового отношения обучающихся и образовательных организаций к качеству образования и получаемым по его итогам компетенциям, процедурам и механизмам их измерения и оценки</a:t>
              </a:r>
              <a:endParaRPr lang="ru-RU" sz="2200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 bwMode="auto">
            <a:xfrm>
              <a:off x="233363" y="1455857"/>
              <a:ext cx="573461" cy="80645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1" name="Стрелка вниз 10"/>
            <p:cNvSpPr>
              <a:spLocks noChangeAspect="1"/>
            </p:cNvSpPr>
            <p:nvPr/>
          </p:nvSpPr>
          <p:spPr>
            <a:xfrm rot="16200000">
              <a:off x="523764" y="1598473"/>
              <a:ext cx="612000" cy="531280"/>
            </a:xfrm>
            <a:prstGeom prst="downArrow">
              <a:avLst/>
            </a:prstGeom>
            <a:solidFill>
              <a:srgbClr val="C00000"/>
            </a:solidFill>
            <a:ln w="2857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2" name="Группа 8"/>
          <p:cNvGrpSpPr/>
          <p:nvPr/>
        </p:nvGrpSpPr>
        <p:grpSpPr>
          <a:xfrm>
            <a:off x="285720" y="3659202"/>
            <a:ext cx="8553450" cy="1501299"/>
            <a:chOff x="150813" y="1455857"/>
            <a:chExt cx="8553450" cy="1501299"/>
          </a:xfrm>
        </p:grpSpPr>
        <p:sp>
          <p:nvSpPr>
            <p:cNvPr id="13" name="Прямоугольник 12"/>
            <p:cNvSpPr/>
            <p:nvPr/>
          </p:nvSpPr>
          <p:spPr bwMode="auto">
            <a:xfrm>
              <a:off x="150813" y="1697156"/>
              <a:ext cx="8553450" cy="1260000"/>
            </a:xfrm>
            <a:prstGeom prst="rect">
              <a:avLst/>
            </a:prstGeom>
            <a:ln>
              <a:solidFill>
                <a:srgbClr val="7C85BB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1074738">
                <a:spcAft>
                  <a:spcPts val="600"/>
                </a:spcAft>
              </a:pPr>
              <a:r>
                <a:rPr lang="ru-RU" sz="2200" dirty="0" smtClean="0"/>
                <a:t>создана национально-региональная система независимого мониторинга и оценки качества образования на всех его уровнях</a:t>
              </a:r>
              <a:endParaRPr lang="ru-RU" sz="2200" dirty="0">
                <a:solidFill>
                  <a:srgbClr val="D07004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 bwMode="auto">
            <a:xfrm>
              <a:off x="233363" y="1455857"/>
              <a:ext cx="573461" cy="80645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6" name="Стрелка вниз 15"/>
            <p:cNvSpPr>
              <a:spLocks noChangeAspect="1"/>
            </p:cNvSpPr>
            <p:nvPr/>
          </p:nvSpPr>
          <p:spPr>
            <a:xfrm rot="16200000">
              <a:off x="523764" y="1598473"/>
              <a:ext cx="612000" cy="531280"/>
            </a:xfrm>
            <a:prstGeom prst="downArrow">
              <a:avLst/>
            </a:prstGeom>
            <a:solidFill>
              <a:srgbClr val="C00000"/>
            </a:solidFill>
            <a:ln w="2857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7" name="Группа 8"/>
          <p:cNvGrpSpPr/>
          <p:nvPr/>
        </p:nvGrpSpPr>
        <p:grpSpPr>
          <a:xfrm>
            <a:off x="285720" y="5244478"/>
            <a:ext cx="8553450" cy="1465299"/>
            <a:chOff x="150813" y="1455857"/>
            <a:chExt cx="8553450" cy="1465299"/>
          </a:xfrm>
        </p:grpSpPr>
        <p:sp>
          <p:nvSpPr>
            <p:cNvPr id="18" name="Прямоугольник 17"/>
            <p:cNvSpPr/>
            <p:nvPr/>
          </p:nvSpPr>
          <p:spPr bwMode="auto">
            <a:xfrm>
              <a:off x="150813" y="1697156"/>
              <a:ext cx="8553450" cy="1224000"/>
            </a:xfrm>
            <a:prstGeom prst="rect">
              <a:avLst/>
            </a:prstGeom>
            <a:ln>
              <a:solidFill>
                <a:srgbClr val="7C85BB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1074738">
                <a:spcAft>
                  <a:spcPts val="600"/>
                </a:spcAft>
              </a:pPr>
              <a:r>
                <a:rPr lang="ru-RU" sz="2200" dirty="0" smtClean="0"/>
                <a:t>созданы новые инструменты оценочных процедур (включая международные исследования качества) как в общем, так и в профессиональном образовании</a:t>
              </a:r>
              <a:endParaRPr lang="ru-RU" sz="2200" dirty="0">
                <a:solidFill>
                  <a:srgbClr val="D07004"/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 bwMode="auto">
            <a:xfrm>
              <a:off x="233363" y="1455857"/>
              <a:ext cx="573461" cy="80645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0" name="Стрелка вниз 19"/>
            <p:cNvSpPr>
              <a:spLocks noChangeAspect="1"/>
            </p:cNvSpPr>
            <p:nvPr/>
          </p:nvSpPr>
          <p:spPr>
            <a:xfrm rot="16200000">
              <a:off x="523764" y="1598473"/>
              <a:ext cx="612000" cy="531280"/>
            </a:xfrm>
            <a:prstGeom prst="downArrow">
              <a:avLst/>
            </a:prstGeom>
            <a:solidFill>
              <a:srgbClr val="C00000"/>
            </a:solidFill>
            <a:ln w="2857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34648" y="2692685"/>
            <a:ext cx="8703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Calibri"/>
              </a:rPr>
              <a:t>БУДЕТ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4648" y="4535772"/>
            <a:ext cx="8703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Calibri"/>
              </a:rPr>
              <a:t>БУДЕТ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4648" y="6182040"/>
            <a:ext cx="882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Calibri"/>
              </a:rPr>
              <a:t>БУДУТ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910" y="1071546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Оценка качества образования 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(концепция ФЦПРО на 2016-2020 </a:t>
            </a:r>
            <a:r>
              <a:rPr lang="ru-RU" sz="2400" b="1" dirty="0" err="1" smtClean="0">
                <a:solidFill>
                  <a:schemeClr val="accent2"/>
                </a:solidFill>
              </a:rPr>
              <a:t>гг</a:t>
            </a:r>
            <a:r>
              <a:rPr lang="ru-RU" sz="2400" b="1" dirty="0" smtClean="0">
                <a:solidFill>
                  <a:schemeClr val="accent2"/>
                </a:solidFill>
              </a:rPr>
              <a:t>)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414" y="1214422"/>
            <a:ext cx="6829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Муниципальная стратегия развития образования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0" y="1714488"/>
            <a:ext cx="9252000" cy="4135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074738" defTabSz="1074738"/>
            <a:r>
              <a:rPr lang="ru-RU" sz="2000" b="1" dirty="0" smtClean="0">
                <a:solidFill>
                  <a:schemeClr val="bg1"/>
                </a:solidFill>
              </a:rPr>
              <a:t> Проект «Территориальные программы и сетевые кооперации»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4643446"/>
            <a:ext cx="2714644" cy="1500198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Образовательные потребности учащихся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86116" y="4786322"/>
            <a:ext cx="2714644" cy="1357322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Образовательный результат учащихся</a:t>
            </a:r>
            <a:endParaRPr lang="ru-RU" sz="24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2571736" y="5500702"/>
            <a:ext cx="714380" cy="57150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6512" y="4643446"/>
            <a:ext cx="2571768" cy="1500198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Система повышения квалификации</a:t>
            </a:r>
            <a:endParaRPr lang="ru-RU" sz="2400" dirty="0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5786446" y="4786322"/>
            <a:ext cx="714380" cy="57150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фигурная скобка 16"/>
          <p:cNvSpPr/>
          <p:nvPr/>
        </p:nvSpPr>
        <p:spPr>
          <a:xfrm rot="5400000">
            <a:off x="4357686" y="1928802"/>
            <a:ext cx="428628" cy="871543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928926" y="6396335"/>
            <a:ext cx="3646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Управление изменениями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142844" y="2643182"/>
            <a:ext cx="3357586" cy="107157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Стратегическая цель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3500430" y="2643182"/>
            <a:ext cx="2143140" cy="1714512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Положение о качестве образования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000232" y="2428868"/>
            <a:ext cx="4362804" cy="1727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внимание!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 rot="21345813">
            <a:off x="714348" y="4143380"/>
            <a:ext cx="821537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rot="21357877">
            <a:off x="2127564" y="2212337"/>
            <a:ext cx="65749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libri"/>
              </a:rPr>
              <a:t>Анализ хода реализации проектов и задач,  поставленных на августовском педагогическом совещании 2014 года в рамках направлений образовательной политики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21260163">
            <a:off x="2771653" y="4996022"/>
            <a:ext cx="2883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libri"/>
              </a:rPr>
              <a:t>Коррекция планов</a:t>
            </a:r>
            <a:endParaRPr lang="ru-RU" sz="2400" dirty="0">
              <a:latin typeface="Calibri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21300000">
            <a:off x="353080" y="2505470"/>
            <a:ext cx="1828800" cy="1625600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17" name="Стрелка вверх 16"/>
          <p:cNvSpPr/>
          <p:nvPr/>
        </p:nvSpPr>
        <p:spPr>
          <a:xfrm rot="-300000">
            <a:off x="6639625" y="4577173"/>
            <a:ext cx="1828800" cy="162560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18" name="Прямоугольник 17"/>
          <p:cNvSpPr/>
          <p:nvPr/>
        </p:nvSpPr>
        <p:spPr>
          <a:xfrm rot="21300000">
            <a:off x="1788312" y="4124330"/>
            <a:ext cx="6388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alibri"/>
              </a:rPr>
              <a:t>ЗАДАЧИ НА ДОЛГОСРОЧНУЮ ПЕРСПЕКТИВУ</a:t>
            </a:r>
            <a:endParaRPr lang="ru-RU" sz="2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5918" y="1285860"/>
            <a:ext cx="5324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Основные направления доклада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57158" y="2071678"/>
            <a:ext cx="7955506" cy="180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0" hangingPunct="0"/>
            <a:r>
              <a:rPr lang="ru-RU" sz="3600" b="1" kern="1400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НАПРАВЛЕНИЕ</a:t>
            </a:r>
          </a:p>
          <a:p>
            <a:pPr lvl="0" algn="ctr" eaLnBrk="0" hangingPunct="0"/>
            <a:r>
              <a:rPr lang="ru-RU" sz="3600" b="1" kern="1400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качество и доступность  </a:t>
            </a:r>
            <a:br>
              <a:rPr lang="ru-RU" sz="3600" b="1" kern="1400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3600" b="1" kern="1400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общего образования</a:t>
            </a:r>
            <a:endParaRPr kumimoji="0" lang="ru-RU" sz="3600" b="1" i="0" u="none" strike="noStrike" kern="1400" normalizeH="0" baseline="0" noProof="0" dirty="0" smtClean="0">
              <a:ln w="12700">
                <a:solidFill>
                  <a:schemeClr val="accent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istock_00001132.jpg"/>
          <p:cNvPicPr>
            <a:picLocks noChangeAspect="1"/>
          </p:cNvPicPr>
          <p:nvPr/>
        </p:nvPicPr>
        <p:blipFill>
          <a:blip r:embed="rId4"/>
          <a:srcRect t="6151" b="27416"/>
          <a:stretch>
            <a:fillRect/>
          </a:stretch>
        </p:blipFill>
        <p:spPr>
          <a:xfrm>
            <a:off x="1928794" y="3929066"/>
            <a:ext cx="4541670" cy="180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85859" y="2279830"/>
            <a:ext cx="7854949" cy="4303790"/>
          </a:xfrm>
          <a:prstGeom prst="rect">
            <a:avLst/>
          </a:prstGeom>
          <a:solidFill>
            <a:schemeClr val="tx2">
              <a:lumMod val="20000"/>
              <a:lumOff val="8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753447" y="1987727"/>
            <a:ext cx="679544" cy="603737"/>
          </a:xfrm>
          <a:prstGeom prst="rightArrow">
            <a:avLst>
              <a:gd name="adj1" fmla="val 62755"/>
              <a:gd name="adj2" fmla="val 60022"/>
            </a:avLst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L="115888" indent="69850"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2428868"/>
            <a:ext cx="7512081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ctr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dk1"/>
                </a:solidFill>
                <a:latin typeface="+mn-lt"/>
              </a:rPr>
              <a:t>Доступность дошкольного образования для детей в возрасте от 3 до 7 лет</a:t>
            </a:r>
            <a:endParaRPr lang="ru-RU" sz="2000" dirty="0" smtClean="0">
              <a:latin typeface="+mn-lt"/>
            </a:endParaRPr>
          </a:p>
          <a:p>
            <a:pPr marL="457200" indent="-457200" fontAlgn="ctr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dk1"/>
                </a:solidFill>
                <a:latin typeface="+mn-lt"/>
              </a:rPr>
              <a:t>Поэтапное введение ФГОС дошкольного общего образования</a:t>
            </a:r>
          </a:p>
          <a:p>
            <a:pPr marL="457200" indent="-457200" fontAlgn="ctr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dk1"/>
                </a:solidFill>
                <a:latin typeface="+mn-lt"/>
              </a:rPr>
              <a:t>Реализация ФГОС и внедрение инструментов оценки качества образования</a:t>
            </a:r>
          </a:p>
          <a:p>
            <a:pPr marL="457200" indent="-457200" fontAlgn="ctr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dk1"/>
                </a:solidFill>
                <a:latin typeface="+mn-lt"/>
              </a:rPr>
              <a:t>Повышение качества математического и </a:t>
            </a:r>
            <a:r>
              <a:rPr lang="ru-RU" sz="2000" dirty="0" err="1" smtClean="0">
                <a:solidFill>
                  <a:schemeClr val="dk1"/>
                </a:solidFill>
                <a:latin typeface="+mn-lt"/>
              </a:rPr>
              <a:t>естественно-научного</a:t>
            </a:r>
            <a:r>
              <a:rPr lang="ru-RU" sz="2000" dirty="0">
                <a:solidFill>
                  <a:schemeClr val="dk1"/>
                </a:solidFill>
              </a:rPr>
              <a:t> </a:t>
            </a:r>
            <a:r>
              <a:rPr lang="ru-RU" sz="2000" dirty="0" smtClean="0">
                <a:solidFill>
                  <a:schemeClr val="dk1"/>
                </a:solidFill>
              </a:rPr>
              <a:t>образования с позиции условий, при которых изучение этих предметов обеспечит развитие интеллектуальной деятельности учащихся</a:t>
            </a:r>
            <a:endParaRPr lang="ru-RU" sz="2000" dirty="0" smtClean="0">
              <a:solidFill>
                <a:schemeClr val="dk1"/>
              </a:solidFill>
              <a:latin typeface="+mn-lt"/>
            </a:endParaRPr>
          </a:p>
          <a:p>
            <a:pPr marL="457200" indent="-457200" fontAlgn="ctr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dk1"/>
                </a:solidFill>
                <a:latin typeface="+mn-lt"/>
              </a:rPr>
              <a:t>Образование детей с особыми образовательными  потребностями</a:t>
            </a:r>
            <a:endParaRPr lang="ru-RU" sz="2000" dirty="0" smtClean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410" y="1879845"/>
            <a:ext cx="287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C85BB"/>
                </a:solidFill>
                <a:latin typeface="Calibri"/>
              </a:rPr>
              <a:t>ОСНОВНЫЕ ЗАДАЧИ</a:t>
            </a:r>
            <a:endParaRPr lang="ru-RU" sz="2000" dirty="0">
              <a:solidFill>
                <a:srgbClr val="7C85B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4480" y="1214422"/>
            <a:ext cx="5194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Качество и доступность общего образования</a:t>
            </a:r>
            <a:endParaRPr lang="ru-RU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 bwMode="auto">
          <a:xfrm>
            <a:off x="-108000" y="1142984"/>
            <a:ext cx="9252000" cy="4135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074738" defTabSz="1074738"/>
            <a:r>
              <a:rPr lang="ru-RU" sz="2000" b="1" dirty="0" smtClean="0">
                <a:solidFill>
                  <a:schemeClr val="bg1"/>
                </a:solidFill>
              </a:rPr>
              <a:t>                               Дошкольное образование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58" y="2285992"/>
            <a:ext cx="1643074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01.08.2014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928934"/>
            <a:ext cx="1643074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01.01.2015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571876"/>
            <a:ext cx="1643074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01.08.2015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71670" y="2285992"/>
            <a:ext cx="1000132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900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71670" y="2928934"/>
            <a:ext cx="1000132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904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71670" y="3571876"/>
            <a:ext cx="1000132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624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43240" y="2285992"/>
            <a:ext cx="1000132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124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143240" y="2928934"/>
            <a:ext cx="1000132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104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43240" y="3571876"/>
            <a:ext cx="1000132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55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1643050"/>
            <a:ext cx="1643074" cy="5715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Очередность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71670" y="1643050"/>
            <a:ext cx="990608" cy="5715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Всего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143240" y="1643050"/>
            <a:ext cx="990608" cy="5715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Из них от 3 до 7</a:t>
            </a:r>
            <a:endParaRPr lang="ru-RU" sz="1400" b="1" dirty="0"/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-357222" y="4000504"/>
          <a:ext cx="5143536" cy="271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Правая фигурная скобка 23"/>
          <p:cNvSpPr/>
          <p:nvPr/>
        </p:nvSpPr>
        <p:spPr>
          <a:xfrm>
            <a:off x="5143504" y="1643050"/>
            <a:ext cx="428628" cy="5072098"/>
          </a:xfrm>
          <a:prstGeom prst="rightBrace">
            <a:avLst>
              <a:gd name="adj1" fmla="val 8333"/>
              <a:gd name="adj2" fmla="val 50018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857884" y="4929198"/>
            <a:ext cx="2629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 января 2016 года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100% детей от 3 до 7 лет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5572132" y="3857628"/>
            <a:ext cx="2928958" cy="1000132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2000" dirty="0" smtClean="0"/>
              <a:t>Организация </a:t>
            </a:r>
            <a:r>
              <a:rPr lang="ru-RU" sz="2000" dirty="0" err="1" smtClean="0"/>
              <a:t>коррекционно</a:t>
            </a:r>
            <a:r>
              <a:rPr lang="ru-RU" sz="2000" dirty="0" smtClean="0"/>
              <a:t>-  развивающего обучения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57488" y="3857628"/>
            <a:ext cx="2500330" cy="1000132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2000" dirty="0" smtClean="0"/>
              <a:t>Формирование инициативы и самостоятельности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282" y="3857628"/>
            <a:ext cx="2286016" cy="1000132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2400" dirty="0" smtClean="0"/>
              <a:t>Разработка</a:t>
            </a:r>
          </a:p>
          <a:p>
            <a:pPr lvl="0" algn="ctr"/>
            <a:r>
              <a:rPr lang="ru-RU" sz="2400" dirty="0" smtClean="0"/>
              <a:t> ООП ДО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0100" y="2500306"/>
            <a:ext cx="6984000" cy="1509846"/>
            <a:chOff x="539825" y="2494766"/>
            <a:chExt cx="6984000" cy="150984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39825" y="2494766"/>
              <a:ext cx="6984000" cy="1008000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/>
              <a:r>
                <a:rPr lang="ru-RU" sz="2400" b="1" dirty="0" smtClean="0"/>
                <a:t>Выделены детские сады для апробации введения ФГОС ДО</a:t>
              </a:r>
              <a:endParaRPr lang="ru-RU" dirty="0" smtClean="0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1039891" y="3423460"/>
              <a:ext cx="581152" cy="581152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</p:grpSp>
      <p:grpSp>
        <p:nvGrpSpPr>
          <p:cNvPr id="11" name="Группа 10"/>
          <p:cNvGrpSpPr/>
          <p:nvPr/>
        </p:nvGrpSpPr>
        <p:grpSpPr>
          <a:xfrm>
            <a:off x="539825" y="1246188"/>
            <a:ext cx="6984000" cy="1415772"/>
            <a:chOff x="539825" y="1246188"/>
            <a:chExt cx="6984000" cy="1415772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39825" y="1246188"/>
              <a:ext cx="6984000" cy="1008000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/>
              <a:r>
                <a:rPr lang="ru-RU" sz="2400" b="1" dirty="0" smtClean="0"/>
                <a:t>МОДЕЛЬ ВВЕДЕНИЯ ФГОС ДО</a:t>
              </a:r>
              <a:br>
                <a:rPr lang="ru-RU" sz="2400" b="1" dirty="0" smtClean="0"/>
              </a:br>
              <a:r>
                <a:rPr lang="ru-RU" sz="2000" dirty="0" smtClean="0"/>
                <a:t>— разработана и реализуется</a:t>
              </a:r>
              <a:endParaRPr lang="ru-RU" dirty="0" smtClean="0"/>
            </a:p>
          </p:txBody>
        </p:sp>
        <p:sp>
          <p:nvSpPr>
            <p:cNvPr id="13" name="Стрелка вниз 12"/>
            <p:cNvSpPr/>
            <p:nvPr/>
          </p:nvSpPr>
          <p:spPr>
            <a:xfrm>
              <a:off x="6713117" y="2080808"/>
              <a:ext cx="581152" cy="581152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</p:grpSp>
      <p:sp>
        <p:nvSpPr>
          <p:cNvPr id="15" name="Стрелка вниз 14"/>
          <p:cNvSpPr/>
          <p:nvPr/>
        </p:nvSpPr>
        <p:spPr>
          <a:xfrm>
            <a:off x="3929058" y="3429000"/>
            <a:ext cx="581152" cy="581152"/>
          </a:xfrm>
          <a:prstGeom prst="downArrow">
            <a:avLst>
              <a:gd name="adj1" fmla="val 55000"/>
              <a:gd name="adj2" fmla="val 45000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sp>
      <p:sp>
        <p:nvSpPr>
          <p:cNvPr id="16" name="Стрелка вниз 15"/>
          <p:cNvSpPr/>
          <p:nvPr/>
        </p:nvSpPr>
        <p:spPr>
          <a:xfrm>
            <a:off x="6858016" y="3429000"/>
            <a:ext cx="581152" cy="581152"/>
          </a:xfrm>
          <a:prstGeom prst="downArrow">
            <a:avLst>
              <a:gd name="adj1" fmla="val 55000"/>
              <a:gd name="adj2" fmla="val 45000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sp>
      <p:sp>
        <p:nvSpPr>
          <p:cNvPr id="23" name="Скругленный прямоугольник 22"/>
          <p:cNvSpPr/>
          <p:nvPr/>
        </p:nvSpPr>
        <p:spPr>
          <a:xfrm>
            <a:off x="1071538" y="5286388"/>
            <a:ext cx="5857916" cy="1008000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2400" b="1" dirty="0" smtClean="0"/>
              <a:t>Тиражирование опыта с октября 2015</a:t>
            </a:r>
            <a:endParaRPr lang="ru-RU" dirty="0" smtClean="0"/>
          </a:p>
        </p:txBody>
      </p:sp>
      <p:sp>
        <p:nvSpPr>
          <p:cNvPr id="25" name="Стрелка вниз 24"/>
          <p:cNvSpPr/>
          <p:nvPr/>
        </p:nvSpPr>
        <p:spPr>
          <a:xfrm>
            <a:off x="1785918" y="4786322"/>
            <a:ext cx="581152" cy="581152"/>
          </a:xfrm>
          <a:prstGeom prst="downArrow">
            <a:avLst>
              <a:gd name="adj1" fmla="val 55000"/>
              <a:gd name="adj2" fmla="val 45000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sp>
      <p:sp>
        <p:nvSpPr>
          <p:cNvPr id="26" name="Стрелка вниз 25"/>
          <p:cNvSpPr/>
          <p:nvPr/>
        </p:nvSpPr>
        <p:spPr>
          <a:xfrm>
            <a:off x="3786182" y="4786322"/>
            <a:ext cx="581152" cy="581152"/>
          </a:xfrm>
          <a:prstGeom prst="downArrow">
            <a:avLst>
              <a:gd name="adj1" fmla="val 55000"/>
              <a:gd name="adj2" fmla="val 45000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sp>
      <p:sp>
        <p:nvSpPr>
          <p:cNvPr id="27" name="Стрелка вниз 26"/>
          <p:cNvSpPr/>
          <p:nvPr/>
        </p:nvSpPr>
        <p:spPr>
          <a:xfrm>
            <a:off x="5786446" y="4786322"/>
            <a:ext cx="581152" cy="581152"/>
          </a:xfrm>
          <a:prstGeom prst="downArrow">
            <a:avLst>
              <a:gd name="adj1" fmla="val 55000"/>
              <a:gd name="adj2" fmla="val 45000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sp>
      <p:sp>
        <p:nvSpPr>
          <p:cNvPr id="28" name="TextBox 27"/>
          <p:cNvSpPr txBox="1"/>
          <p:nvPr/>
        </p:nvSpPr>
        <p:spPr>
          <a:xfrm>
            <a:off x="2285984" y="928670"/>
            <a:ext cx="2325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Введение ФГОС ДО</a:t>
            </a:r>
            <a:endParaRPr lang="ru-RU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857232"/>
            <a:ext cx="9144000" cy="142876"/>
          </a:xfrm>
          <a:prstGeom prst="rect">
            <a:avLst/>
          </a:prstGeom>
          <a:solidFill>
            <a:srgbClr val="E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6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 образования администрации</a:t>
            </a:r>
          </a:p>
          <a:p>
            <a:pPr algn="ctr"/>
            <a:r>
              <a:rPr lang="ru-RU" b="1" dirty="0" smtClean="0"/>
              <a:t> Рыбинского района</a:t>
            </a:r>
            <a:endParaRPr lang="ru-RU" b="1" dirty="0"/>
          </a:p>
        </p:txBody>
      </p:sp>
      <p:pic>
        <p:nvPicPr>
          <p:cNvPr id="6" name="Рисунок 5" descr="Untitled-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4434">
            <a:off x="-104413" y="-84090"/>
            <a:ext cx="1580713" cy="1301763"/>
          </a:xfrm>
          <a:prstGeom prst="rect">
            <a:avLst/>
          </a:prstGeom>
        </p:spPr>
      </p:pic>
      <p:pic>
        <p:nvPicPr>
          <p:cNvPr id="14" name="Рисунок 13" descr="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71414"/>
            <a:ext cx="812284" cy="993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1285860"/>
            <a:ext cx="637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Уровень готовности первоклассников к школе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8" name="Рисунок 7" descr="laksiq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928670"/>
            <a:ext cx="2085979" cy="2085979"/>
          </a:xfrm>
          <a:prstGeom prst="rect">
            <a:avLst/>
          </a:prstGeom>
        </p:spPr>
      </p:pic>
      <p:pic>
        <p:nvPicPr>
          <p:cNvPr id="10" name="Рисунок 9" descr="11.png"/>
          <p:cNvPicPr>
            <a:picLocks noChangeAspect="1"/>
          </p:cNvPicPr>
          <p:nvPr/>
        </p:nvPicPr>
        <p:blipFill>
          <a:blip r:embed="rId5"/>
          <a:srcRect t="12302" b="10460"/>
          <a:stretch>
            <a:fillRect/>
          </a:stretch>
        </p:blipFill>
        <p:spPr>
          <a:xfrm>
            <a:off x="500034" y="4286256"/>
            <a:ext cx="3964182" cy="22964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720" y="1857364"/>
            <a:ext cx="68488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</a:rPr>
              <a:t>  31% читают отдельные слова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</a:rPr>
              <a:t> 21% читают предложения и понимают смысл прочитанного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</a:rPr>
              <a:t> 38% складывают и вычитают в пределах 10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5918" y="3500438"/>
            <a:ext cx="5979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Результаты первого года обучения в школе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7686" y="4286256"/>
            <a:ext cx="5000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</a:rPr>
              <a:t> ежегодно в пределах 30-50 первоклассников переходят на обучение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по адаптированной образовательной программе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1327</Words>
  <Application>Microsoft Office PowerPoint</Application>
  <PresentationFormat>Экран (4:3)</PresentationFormat>
  <Paragraphs>362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</dc:creator>
  <cp:lastModifiedBy>Ната</cp:lastModifiedBy>
  <cp:revision>81</cp:revision>
  <dcterms:created xsi:type="dcterms:W3CDTF">2015-08-18T07:02:46Z</dcterms:created>
  <dcterms:modified xsi:type="dcterms:W3CDTF">2015-08-28T08:23:51Z</dcterms:modified>
</cp:coreProperties>
</file>